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314" r:id="rId5"/>
    <p:sldId id="315" r:id="rId6"/>
    <p:sldId id="316" r:id="rId7"/>
    <p:sldId id="258" r:id="rId8"/>
    <p:sldId id="259" r:id="rId9"/>
    <p:sldId id="317" r:id="rId10"/>
    <p:sldId id="262" r:id="rId11"/>
    <p:sldId id="318" r:id="rId12"/>
    <p:sldId id="263" r:id="rId13"/>
    <p:sldId id="264" r:id="rId14"/>
    <p:sldId id="265" r:id="rId15"/>
    <p:sldId id="319" r:id="rId16"/>
    <p:sldId id="268" r:id="rId17"/>
    <p:sldId id="269" r:id="rId18"/>
    <p:sldId id="273" r:id="rId19"/>
    <p:sldId id="326" r:id="rId20"/>
    <p:sldId id="325" r:id="rId21"/>
    <p:sldId id="274" r:id="rId22"/>
    <p:sldId id="327" r:id="rId23"/>
    <p:sldId id="328" r:id="rId24"/>
    <p:sldId id="329" r:id="rId25"/>
    <p:sldId id="334" r:id="rId26"/>
    <p:sldId id="333" r:id="rId27"/>
    <p:sldId id="332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271" r:id="rId41"/>
    <p:sldId id="33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7C3F"/>
    <a:srgbClr val="375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34E-4ABF-4024-8315-6EA0CDD86B8E}" type="datetimeFigureOut">
              <a:rPr lang="en-US" smtClean="0"/>
              <a:t>18/04/05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7502-32DE-4F2A-855C-62E2AE416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8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34E-4ABF-4024-8315-6EA0CDD86B8E}" type="datetimeFigureOut">
              <a:rPr lang="en-US" smtClean="0"/>
              <a:t>18/04/05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7502-32DE-4F2A-855C-62E2AE416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34E-4ABF-4024-8315-6EA0CDD86B8E}" type="datetimeFigureOut">
              <a:rPr lang="en-US" smtClean="0"/>
              <a:t>18/04/05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7502-32DE-4F2A-855C-62E2AE416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2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34E-4ABF-4024-8315-6EA0CDD86B8E}" type="datetimeFigureOut">
              <a:rPr lang="en-US" smtClean="0"/>
              <a:t>18/04/05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7502-32DE-4F2A-855C-62E2AE416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34E-4ABF-4024-8315-6EA0CDD86B8E}" type="datetimeFigureOut">
              <a:rPr lang="en-US" smtClean="0"/>
              <a:t>18/04/05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7502-32DE-4F2A-855C-62E2AE416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4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34E-4ABF-4024-8315-6EA0CDD86B8E}" type="datetimeFigureOut">
              <a:rPr lang="en-US" smtClean="0"/>
              <a:t>18/04/05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7502-32DE-4F2A-855C-62E2AE416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34E-4ABF-4024-8315-6EA0CDD86B8E}" type="datetimeFigureOut">
              <a:rPr lang="en-US" smtClean="0"/>
              <a:t>18/04/05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7502-32DE-4F2A-855C-62E2AE416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2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34E-4ABF-4024-8315-6EA0CDD86B8E}" type="datetimeFigureOut">
              <a:rPr lang="en-US" smtClean="0"/>
              <a:t>18/04/05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7502-32DE-4F2A-855C-62E2AE416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1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34E-4ABF-4024-8315-6EA0CDD86B8E}" type="datetimeFigureOut">
              <a:rPr lang="en-US" smtClean="0"/>
              <a:t>18/04/05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7502-32DE-4F2A-855C-62E2AE416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34E-4ABF-4024-8315-6EA0CDD86B8E}" type="datetimeFigureOut">
              <a:rPr lang="en-US" smtClean="0"/>
              <a:t>18/04/05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7502-32DE-4F2A-855C-62E2AE416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34E-4ABF-4024-8315-6EA0CDD86B8E}" type="datetimeFigureOut">
              <a:rPr lang="en-US" smtClean="0"/>
              <a:t>18/04/05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7502-32DE-4F2A-855C-62E2AE416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534E-4ABF-4024-8315-6EA0CDD86B8E}" type="datetimeFigureOut">
              <a:rPr lang="en-US" smtClean="0"/>
              <a:t>18/04/05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7502-32DE-4F2A-855C-62E2AE416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2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regonstate.edu/trees/dichotomous_key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0" Type="http://schemas.openxmlformats.org/officeDocument/2006/relationships/hyperlink" Target="https://www.arkive.org/brown-rat/rattus-norvegicus/" TargetMode="External"/><Relationship Id="rId21" Type="http://schemas.openxmlformats.org/officeDocument/2006/relationships/hyperlink" Target="https://www.petpooskiddoo.com/" TargetMode="External"/><Relationship Id="rId22" Type="http://schemas.openxmlformats.org/officeDocument/2006/relationships/hyperlink" Target="https://www.arkive.org/little-brown-myotis/myotis-lucifugus/image-G79190.html" TargetMode="External"/><Relationship Id="rId23" Type="http://schemas.openxmlformats.org/officeDocument/2006/relationships/hyperlink" Target="https://trustterminix.com/beatrice-the-little-brown-bat/" TargetMode="External"/><Relationship Id="rId24" Type="http://schemas.openxmlformats.org/officeDocument/2006/relationships/hyperlink" Target="https://www.arkive.org/bobcat/lynx-rufus/image-G62263.html" TargetMode="External"/><Relationship Id="rId25" Type="http://schemas.openxmlformats.org/officeDocument/2006/relationships/hyperlink" Target="http://www.bear-tracker.com/bobcatscat.html" TargetMode="External"/><Relationship Id="rId26" Type="http://schemas.openxmlformats.org/officeDocument/2006/relationships/hyperlink" Target="https://www.arkive.org/red-fox/vulpes-vulpes/" TargetMode="External"/><Relationship Id="rId27" Type="http://schemas.openxmlformats.org/officeDocument/2006/relationships/hyperlink" Target="https://www.arkive.org/education/" TargetMode="External"/><Relationship Id="rId28" Type="http://schemas.openxmlformats.org/officeDocument/2006/relationships/hyperlink" Target="http://www.wildlife-removal.com/skunkpoop.html" TargetMode="External"/><Relationship Id="rId29" Type="http://schemas.openxmlformats.org/officeDocument/2006/relationships/hyperlink" Target="https://www.arkive.org/northern-raccoon/procyon-lotor/image-G66445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rkive.org/house-mouse/mus-musculus/" TargetMode="External"/><Relationship Id="rId3" Type="http://schemas.openxmlformats.org/officeDocument/2006/relationships/hyperlink" Target="http://www.45degreesdesign.com/house-mouse-droppings.html" TargetMode="External"/><Relationship Id="rId4" Type="http://schemas.openxmlformats.org/officeDocument/2006/relationships/hyperlink" Target="http://dept.harpercollege.edu/biology/guide/gallery/evidence/scat/thumb.html" TargetMode="External"/><Relationship Id="rId5" Type="http://schemas.openxmlformats.org/officeDocument/2006/relationships/hyperlink" Target="https://www.arkive.org/black-capped-chickadee/parus-atricapillus/" TargetMode="External"/><Relationship Id="rId30" Type="http://schemas.openxmlformats.org/officeDocument/2006/relationships/hyperlink" Target="https://www.arkive.org/striped-skunk/mephitis-mephitis/image-G69636.html" TargetMode="External"/><Relationship Id="rId31" Type="http://schemas.openxmlformats.org/officeDocument/2006/relationships/hyperlink" Target="https://www.gettyimages.com/photos/opossum?sort=mostpopular&amp;mediatype=photography&amp;phrase=opossum" TargetMode="External"/><Relationship Id="rId32" Type="http://schemas.openxmlformats.org/officeDocument/2006/relationships/hyperlink" Target="http://octrackers.com/analyzingtheopossumscat.htm" TargetMode="External"/><Relationship Id="rId9" Type="http://schemas.openxmlformats.org/officeDocument/2006/relationships/hyperlink" Target="http://www.projectnoah.org/spottings/72286170" TargetMode="External"/><Relationship Id="rId6" Type="http://schemas.openxmlformats.org/officeDocument/2006/relationships/hyperlink" Target="http://www.reptilesmagazine.com/Care-Sheets/Turtles-Tortoises/Painted-Turtle/" TargetMode="External"/><Relationship Id="rId7" Type="http://schemas.openxmlformats.org/officeDocument/2006/relationships/hyperlink" Target="http://www.bear-tracker.com/turtle.html" TargetMode="External"/><Relationship Id="rId8" Type="http://schemas.openxmlformats.org/officeDocument/2006/relationships/hyperlink" Target="https://www.chesapeakebay.net/S=0/fieldguide/critter/eastern_garter_snake" TargetMode="External"/><Relationship Id="rId33" Type="http://schemas.openxmlformats.org/officeDocument/2006/relationships/hyperlink" Target="https://www.arkive.org/moose/alces-americanus/" TargetMode="External"/><Relationship Id="rId34" Type="http://schemas.openxmlformats.org/officeDocument/2006/relationships/hyperlink" Target="http://www.ontariowildflower.com/wildlife_scat.htm" TargetMode="External"/><Relationship Id="rId35" Type="http://schemas.openxmlformats.org/officeDocument/2006/relationships/hyperlink" Target="https://www.arkive.org/north-american-elk/cervus-canadensis/image-G133095.html" TargetMode="External"/><Relationship Id="rId36" Type="http://schemas.openxmlformats.org/officeDocument/2006/relationships/hyperlink" Target="https://www.arkive.org/american-black-bear/ursus-americanus/" TargetMode="External"/><Relationship Id="rId10" Type="http://schemas.openxmlformats.org/officeDocument/2006/relationships/hyperlink" Target="http://www.virginiaherpetologicalsociety.com/reptiles/lizards/southeastern-five-lined-skink/southeastern_five-lined_skink.php" TargetMode="External"/><Relationship Id="rId11" Type="http://schemas.openxmlformats.org/officeDocument/2006/relationships/hyperlink" Target="http://swampthings.blogspot.com/2007/09/skink-scat.html" TargetMode="External"/><Relationship Id="rId12" Type="http://schemas.openxmlformats.org/officeDocument/2006/relationships/hyperlink" Target="https://www.arkive.org/white-tailed-deer/odocoileus-virginianus/image-G10794.html" TargetMode="External"/><Relationship Id="rId13" Type="http://schemas.openxmlformats.org/officeDocument/2006/relationships/hyperlink" Target="http://www.wildlife.state.nh.us/wildlife/profiles/fowlers-toad.html" TargetMode="External"/><Relationship Id="rId14" Type="http://schemas.openxmlformats.org/officeDocument/2006/relationships/hyperlink" Target="https://morningbrayfarm.com/2010/07/15/whos-pooping-on-the-patio/" TargetMode="External"/><Relationship Id="rId15" Type="http://schemas.openxmlformats.org/officeDocument/2006/relationships/hyperlink" Target="https://www.arkive.org/eastern-cottontail/sylvilagus-floridanus/image-G142783.html" TargetMode="External"/><Relationship Id="rId16" Type="http://schemas.openxmlformats.org/officeDocument/2006/relationships/hyperlink" Target="https://www.arkive.org/long-tailed-weasel/mustela-frenata/" TargetMode="External"/><Relationship Id="rId17" Type="http://schemas.openxmlformats.org/officeDocument/2006/relationships/hyperlink" Target="https://www.aaalawncare.com/blog/thirteen-lined-ground-squirrels-lawn-damage" TargetMode="External"/><Relationship Id="rId18" Type="http://schemas.openxmlformats.org/officeDocument/2006/relationships/hyperlink" Target="https://www.arkive.org/grey-squirrel/sciurus-carolinensis/image-A19781.html" TargetMode="External"/><Relationship Id="rId19" Type="http://schemas.openxmlformats.org/officeDocument/2006/relationships/hyperlink" Target="https://www.petpooskiddoo.com/blog/little-balls-poop-identifying-local-wildlife-dung/" TargetMode="External"/><Relationship Id="rId37" Type="http://schemas.openxmlformats.org/officeDocument/2006/relationships/hyperlink" Target="http://icwdm.org/Inspection/BlackBrownDroppings.asp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Scat Dichotomy Key: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Michigan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1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/>
              <a:t>8</a:t>
            </a:r>
            <a:r>
              <a:rPr lang="en-US" dirty="0" smtClean="0"/>
              <a:t>. What is the length of the Scat?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Is the tubular scat &lt;1” long?</a:t>
            </a:r>
            <a:endParaRPr lang="en-US" dirty="0" smtClean="0"/>
          </a:p>
          <a:p>
            <a:pPr lvl="1"/>
            <a:r>
              <a:rPr lang="en-US" dirty="0" smtClean="0"/>
              <a:t>Go to 10</a:t>
            </a: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Is the tubular scat &gt;1” long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Go to 11</a:t>
            </a:r>
          </a:p>
          <a:p>
            <a:pPr marL="0" indent="0">
              <a:buNone/>
            </a:pPr>
            <a:r>
              <a:rPr lang="en-US" dirty="0" smtClean="0"/>
              <a:t>c. Is the pellet scat &lt;1” long?</a:t>
            </a:r>
          </a:p>
          <a:p>
            <a:pPr lvl="1"/>
            <a:r>
              <a:rPr lang="en-US" dirty="0" smtClean="0"/>
              <a:t>Go to F</a:t>
            </a:r>
          </a:p>
          <a:p>
            <a:pPr marL="0" indent="0">
              <a:buNone/>
            </a:pPr>
            <a:r>
              <a:rPr lang="en-US" dirty="0" smtClean="0"/>
              <a:t>d. Is the pellet scat &gt;1” long?</a:t>
            </a:r>
          </a:p>
          <a:p>
            <a:pPr lvl="1"/>
            <a:r>
              <a:rPr lang="en-US" dirty="0" smtClean="0"/>
              <a:t>Go to 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90736"/>
            <a:ext cx="2512499" cy="53488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791200" y="1600200"/>
            <a:ext cx="542636" cy="226293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3275112"/>
            <a:ext cx="2512499" cy="534888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791198" y="2741712"/>
            <a:ext cx="1143001" cy="454893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88" y="4343400"/>
            <a:ext cx="2512499" cy="534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440218"/>
            <a:ext cx="2512499" cy="534888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813136" y="4038600"/>
            <a:ext cx="329402" cy="258618"/>
          </a:xfrm>
          <a:custGeom>
            <a:avLst/>
            <a:gdLst>
              <a:gd name="connsiteX0" fmla="*/ 24602 w 329402"/>
              <a:gd name="connsiteY0" fmla="*/ 230909 h 258618"/>
              <a:gd name="connsiteX1" fmla="*/ 15365 w 329402"/>
              <a:gd name="connsiteY1" fmla="*/ 184727 h 258618"/>
              <a:gd name="connsiteX2" fmla="*/ 15365 w 329402"/>
              <a:gd name="connsiteY2" fmla="*/ 73891 h 258618"/>
              <a:gd name="connsiteX3" fmla="*/ 43074 w 329402"/>
              <a:gd name="connsiteY3" fmla="*/ 55418 h 258618"/>
              <a:gd name="connsiteX4" fmla="*/ 70784 w 329402"/>
              <a:gd name="connsiteY4" fmla="*/ 27709 h 258618"/>
              <a:gd name="connsiteX5" fmla="*/ 126202 w 329402"/>
              <a:gd name="connsiteY5" fmla="*/ 0 h 258618"/>
              <a:gd name="connsiteX6" fmla="*/ 218565 w 329402"/>
              <a:gd name="connsiteY6" fmla="*/ 9236 h 258618"/>
              <a:gd name="connsiteX7" fmla="*/ 283220 w 329402"/>
              <a:gd name="connsiteY7" fmla="*/ 83127 h 258618"/>
              <a:gd name="connsiteX8" fmla="*/ 320165 w 329402"/>
              <a:gd name="connsiteY8" fmla="*/ 138545 h 258618"/>
              <a:gd name="connsiteX9" fmla="*/ 329402 w 329402"/>
              <a:gd name="connsiteY9" fmla="*/ 166254 h 258618"/>
              <a:gd name="connsiteX10" fmla="*/ 320165 w 329402"/>
              <a:gd name="connsiteY10" fmla="*/ 203200 h 258618"/>
              <a:gd name="connsiteX11" fmla="*/ 292456 w 329402"/>
              <a:gd name="connsiteY11" fmla="*/ 221672 h 258618"/>
              <a:gd name="connsiteX12" fmla="*/ 190856 w 329402"/>
              <a:gd name="connsiteY12" fmla="*/ 249381 h 258618"/>
              <a:gd name="connsiteX13" fmla="*/ 135438 w 329402"/>
              <a:gd name="connsiteY13" fmla="*/ 258618 h 258618"/>
              <a:gd name="connsiteX14" fmla="*/ 52311 w 329402"/>
              <a:gd name="connsiteY14" fmla="*/ 249381 h 258618"/>
              <a:gd name="connsiteX15" fmla="*/ 6129 w 329402"/>
              <a:gd name="connsiteY15" fmla="*/ 240145 h 258618"/>
              <a:gd name="connsiteX16" fmla="*/ 24602 w 329402"/>
              <a:gd name="connsiteY16" fmla="*/ 230909 h 25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402" h="258618">
                <a:moveTo>
                  <a:pt x="24602" y="230909"/>
                </a:moveTo>
                <a:cubicBezTo>
                  <a:pt x="26141" y="221673"/>
                  <a:pt x="19173" y="199957"/>
                  <a:pt x="15365" y="184727"/>
                </a:cubicBezTo>
                <a:cubicBezTo>
                  <a:pt x="3321" y="136552"/>
                  <a:pt x="-12151" y="149561"/>
                  <a:pt x="15365" y="73891"/>
                </a:cubicBezTo>
                <a:cubicBezTo>
                  <a:pt x="19159" y="63459"/>
                  <a:pt x="34546" y="62524"/>
                  <a:pt x="43074" y="55418"/>
                </a:cubicBezTo>
                <a:cubicBezTo>
                  <a:pt x="53109" y="47056"/>
                  <a:pt x="60749" y="36071"/>
                  <a:pt x="70784" y="27709"/>
                </a:cubicBezTo>
                <a:cubicBezTo>
                  <a:pt x="94659" y="7814"/>
                  <a:pt x="98429" y="9257"/>
                  <a:pt x="126202" y="0"/>
                </a:cubicBezTo>
                <a:cubicBezTo>
                  <a:pt x="156990" y="3079"/>
                  <a:pt x="188416" y="2279"/>
                  <a:pt x="218565" y="9236"/>
                </a:cubicBezTo>
                <a:cubicBezTo>
                  <a:pt x="248886" y="16233"/>
                  <a:pt x="271839" y="66055"/>
                  <a:pt x="283220" y="83127"/>
                </a:cubicBezTo>
                <a:lnTo>
                  <a:pt x="320165" y="138545"/>
                </a:lnTo>
                <a:lnTo>
                  <a:pt x="329402" y="166254"/>
                </a:lnTo>
                <a:cubicBezTo>
                  <a:pt x="326323" y="178569"/>
                  <a:pt x="327207" y="192638"/>
                  <a:pt x="320165" y="203200"/>
                </a:cubicBezTo>
                <a:cubicBezTo>
                  <a:pt x="314007" y="212436"/>
                  <a:pt x="302600" y="217164"/>
                  <a:pt x="292456" y="221672"/>
                </a:cubicBezTo>
                <a:cubicBezTo>
                  <a:pt x="257492" y="237212"/>
                  <a:pt x="227634" y="242694"/>
                  <a:pt x="190856" y="249381"/>
                </a:cubicBezTo>
                <a:cubicBezTo>
                  <a:pt x="172431" y="252731"/>
                  <a:pt x="153911" y="255539"/>
                  <a:pt x="135438" y="258618"/>
                </a:cubicBezTo>
                <a:cubicBezTo>
                  <a:pt x="107729" y="255539"/>
                  <a:pt x="79910" y="253324"/>
                  <a:pt x="52311" y="249381"/>
                </a:cubicBezTo>
                <a:cubicBezTo>
                  <a:pt x="36770" y="247161"/>
                  <a:pt x="16179" y="252205"/>
                  <a:pt x="6129" y="240145"/>
                </a:cubicBezTo>
                <a:cubicBezTo>
                  <a:pt x="-3726" y="228319"/>
                  <a:pt x="23063" y="240145"/>
                  <a:pt x="24602" y="230909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813136" y="5029200"/>
            <a:ext cx="816264" cy="334818"/>
          </a:xfrm>
          <a:custGeom>
            <a:avLst/>
            <a:gdLst>
              <a:gd name="connsiteX0" fmla="*/ 24602 w 329402"/>
              <a:gd name="connsiteY0" fmla="*/ 230909 h 258618"/>
              <a:gd name="connsiteX1" fmla="*/ 15365 w 329402"/>
              <a:gd name="connsiteY1" fmla="*/ 184727 h 258618"/>
              <a:gd name="connsiteX2" fmla="*/ 15365 w 329402"/>
              <a:gd name="connsiteY2" fmla="*/ 73891 h 258618"/>
              <a:gd name="connsiteX3" fmla="*/ 43074 w 329402"/>
              <a:gd name="connsiteY3" fmla="*/ 55418 h 258618"/>
              <a:gd name="connsiteX4" fmla="*/ 70784 w 329402"/>
              <a:gd name="connsiteY4" fmla="*/ 27709 h 258618"/>
              <a:gd name="connsiteX5" fmla="*/ 126202 w 329402"/>
              <a:gd name="connsiteY5" fmla="*/ 0 h 258618"/>
              <a:gd name="connsiteX6" fmla="*/ 218565 w 329402"/>
              <a:gd name="connsiteY6" fmla="*/ 9236 h 258618"/>
              <a:gd name="connsiteX7" fmla="*/ 283220 w 329402"/>
              <a:gd name="connsiteY7" fmla="*/ 83127 h 258618"/>
              <a:gd name="connsiteX8" fmla="*/ 320165 w 329402"/>
              <a:gd name="connsiteY8" fmla="*/ 138545 h 258618"/>
              <a:gd name="connsiteX9" fmla="*/ 329402 w 329402"/>
              <a:gd name="connsiteY9" fmla="*/ 166254 h 258618"/>
              <a:gd name="connsiteX10" fmla="*/ 320165 w 329402"/>
              <a:gd name="connsiteY10" fmla="*/ 203200 h 258618"/>
              <a:gd name="connsiteX11" fmla="*/ 292456 w 329402"/>
              <a:gd name="connsiteY11" fmla="*/ 221672 h 258618"/>
              <a:gd name="connsiteX12" fmla="*/ 190856 w 329402"/>
              <a:gd name="connsiteY12" fmla="*/ 249381 h 258618"/>
              <a:gd name="connsiteX13" fmla="*/ 135438 w 329402"/>
              <a:gd name="connsiteY13" fmla="*/ 258618 h 258618"/>
              <a:gd name="connsiteX14" fmla="*/ 52311 w 329402"/>
              <a:gd name="connsiteY14" fmla="*/ 249381 h 258618"/>
              <a:gd name="connsiteX15" fmla="*/ 6129 w 329402"/>
              <a:gd name="connsiteY15" fmla="*/ 240145 h 258618"/>
              <a:gd name="connsiteX16" fmla="*/ 24602 w 329402"/>
              <a:gd name="connsiteY16" fmla="*/ 230909 h 25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402" h="258618">
                <a:moveTo>
                  <a:pt x="24602" y="230909"/>
                </a:moveTo>
                <a:cubicBezTo>
                  <a:pt x="26141" y="221673"/>
                  <a:pt x="19173" y="199957"/>
                  <a:pt x="15365" y="184727"/>
                </a:cubicBezTo>
                <a:cubicBezTo>
                  <a:pt x="3321" y="136552"/>
                  <a:pt x="-12151" y="149561"/>
                  <a:pt x="15365" y="73891"/>
                </a:cubicBezTo>
                <a:cubicBezTo>
                  <a:pt x="19159" y="63459"/>
                  <a:pt x="34546" y="62524"/>
                  <a:pt x="43074" y="55418"/>
                </a:cubicBezTo>
                <a:cubicBezTo>
                  <a:pt x="53109" y="47056"/>
                  <a:pt x="60749" y="36071"/>
                  <a:pt x="70784" y="27709"/>
                </a:cubicBezTo>
                <a:cubicBezTo>
                  <a:pt x="94659" y="7814"/>
                  <a:pt x="98429" y="9257"/>
                  <a:pt x="126202" y="0"/>
                </a:cubicBezTo>
                <a:cubicBezTo>
                  <a:pt x="156990" y="3079"/>
                  <a:pt x="188416" y="2279"/>
                  <a:pt x="218565" y="9236"/>
                </a:cubicBezTo>
                <a:cubicBezTo>
                  <a:pt x="248886" y="16233"/>
                  <a:pt x="271839" y="66055"/>
                  <a:pt x="283220" y="83127"/>
                </a:cubicBezTo>
                <a:lnTo>
                  <a:pt x="320165" y="138545"/>
                </a:lnTo>
                <a:lnTo>
                  <a:pt x="329402" y="166254"/>
                </a:lnTo>
                <a:cubicBezTo>
                  <a:pt x="326323" y="178569"/>
                  <a:pt x="327207" y="192638"/>
                  <a:pt x="320165" y="203200"/>
                </a:cubicBezTo>
                <a:cubicBezTo>
                  <a:pt x="314007" y="212436"/>
                  <a:pt x="302600" y="217164"/>
                  <a:pt x="292456" y="221672"/>
                </a:cubicBezTo>
                <a:cubicBezTo>
                  <a:pt x="257492" y="237212"/>
                  <a:pt x="227634" y="242694"/>
                  <a:pt x="190856" y="249381"/>
                </a:cubicBezTo>
                <a:cubicBezTo>
                  <a:pt x="172431" y="252731"/>
                  <a:pt x="153911" y="255539"/>
                  <a:pt x="135438" y="258618"/>
                </a:cubicBezTo>
                <a:cubicBezTo>
                  <a:pt x="107729" y="255539"/>
                  <a:pt x="79910" y="253324"/>
                  <a:pt x="52311" y="249381"/>
                </a:cubicBezTo>
                <a:cubicBezTo>
                  <a:pt x="36770" y="247161"/>
                  <a:pt x="16179" y="252205"/>
                  <a:pt x="6129" y="240145"/>
                </a:cubicBezTo>
                <a:cubicBezTo>
                  <a:pt x="-3726" y="228319"/>
                  <a:pt x="23063" y="240145"/>
                  <a:pt x="24602" y="230909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75B4D"/>
            </a:solidFill>
          </a:ln>
        </p:spPr>
        <p:txBody>
          <a:bodyPr/>
          <a:lstStyle/>
          <a:p>
            <a:pPr algn="l"/>
            <a:r>
              <a:rPr lang="en-US" dirty="0" smtClean="0"/>
              <a:t>9. Specific shape of pellet scat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375B4D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Is the pellet more rounded?</a:t>
            </a:r>
          </a:p>
          <a:p>
            <a:pPr lvl="1"/>
            <a:r>
              <a:rPr lang="en-US" dirty="0" smtClean="0"/>
              <a:t>Go to U</a:t>
            </a:r>
          </a:p>
          <a:p>
            <a:pPr marL="0" indent="0">
              <a:buNone/>
            </a:pPr>
            <a:r>
              <a:rPr lang="en-US" dirty="0" smtClean="0"/>
              <a:t>b. Is the pellet more elongated?</a:t>
            </a:r>
          </a:p>
          <a:p>
            <a:pPr lvl="1"/>
            <a:r>
              <a:rPr lang="en-US" dirty="0" smtClean="0"/>
              <a:t>Go to 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781963" y="1752600"/>
            <a:ext cx="600504" cy="415636"/>
          </a:xfrm>
          <a:custGeom>
            <a:avLst/>
            <a:gdLst>
              <a:gd name="connsiteX0" fmla="*/ 110837 w 600504"/>
              <a:gd name="connsiteY0" fmla="*/ 378691 h 415636"/>
              <a:gd name="connsiteX1" fmla="*/ 73891 w 600504"/>
              <a:gd name="connsiteY1" fmla="*/ 332509 h 415636"/>
              <a:gd name="connsiteX2" fmla="*/ 64655 w 600504"/>
              <a:gd name="connsiteY2" fmla="*/ 304800 h 415636"/>
              <a:gd name="connsiteX3" fmla="*/ 46182 w 600504"/>
              <a:gd name="connsiteY3" fmla="*/ 277091 h 415636"/>
              <a:gd name="connsiteX4" fmla="*/ 27709 w 600504"/>
              <a:gd name="connsiteY4" fmla="*/ 221672 h 415636"/>
              <a:gd name="connsiteX5" fmla="*/ 0 w 600504"/>
              <a:gd name="connsiteY5" fmla="*/ 166254 h 415636"/>
              <a:gd name="connsiteX6" fmla="*/ 18473 w 600504"/>
              <a:gd name="connsiteY6" fmla="*/ 64654 h 415636"/>
              <a:gd name="connsiteX7" fmla="*/ 73891 w 600504"/>
              <a:gd name="connsiteY7" fmla="*/ 27709 h 415636"/>
              <a:gd name="connsiteX8" fmla="*/ 110837 w 600504"/>
              <a:gd name="connsiteY8" fmla="*/ 18472 h 415636"/>
              <a:gd name="connsiteX9" fmla="*/ 138546 w 600504"/>
              <a:gd name="connsiteY9" fmla="*/ 9236 h 415636"/>
              <a:gd name="connsiteX10" fmla="*/ 184728 w 600504"/>
              <a:gd name="connsiteY10" fmla="*/ 0 h 415636"/>
              <a:gd name="connsiteX11" fmla="*/ 424873 w 600504"/>
              <a:gd name="connsiteY11" fmla="*/ 9236 h 415636"/>
              <a:gd name="connsiteX12" fmla="*/ 480291 w 600504"/>
              <a:gd name="connsiteY12" fmla="*/ 27709 h 415636"/>
              <a:gd name="connsiteX13" fmla="*/ 508000 w 600504"/>
              <a:gd name="connsiteY13" fmla="*/ 36945 h 415636"/>
              <a:gd name="connsiteX14" fmla="*/ 544946 w 600504"/>
              <a:gd name="connsiteY14" fmla="*/ 92363 h 415636"/>
              <a:gd name="connsiteX15" fmla="*/ 563418 w 600504"/>
              <a:gd name="connsiteY15" fmla="*/ 120072 h 415636"/>
              <a:gd name="connsiteX16" fmla="*/ 591128 w 600504"/>
              <a:gd name="connsiteY16" fmla="*/ 175491 h 415636"/>
              <a:gd name="connsiteX17" fmla="*/ 544946 w 600504"/>
              <a:gd name="connsiteY17" fmla="*/ 240145 h 415636"/>
              <a:gd name="connsiteX18" fmla="*/ 517237 w 600504"/>
              <a:gd name="connsiteY18" fmla="*/ 258618 h 415636"/>
              <a:gd name="connsiteX19" fmla="*/ 498764 w 600504"/>
              <a:gd name="connsiteY19" fmla="*/ 314036 h 415636"/>
              <a:gd name="connsiteX20" fmla="*/ 443346 w 600504"/>
              <a:gd name="connsiteY20" fmla="*/ 369454 h 415636"/>
              <a:gd name="connsiteX21" fmla="*/ 406400 w 600504"/>
              <a:gd name="connsiteY21" fmla="*/ 378691 h 415636"/>
              <a:gd name="connsiteX22" fmla="*/ 350982 w 600504"/>
              <a:gd name="connsiteY22" fmla="*/ 397163 h 415636"/>
              <a:gd name="connsiteX23" fmla="*/ 323273 w 600504"/>
              <a:gd name="connsiteY23" fmla="*/ 406400 h 415636"/>
              <a:gd name="connsiteX24" fmla="*/ 286328 w 600504"/>
              <a:gd name="connsiteY24" fmla="*/ 415636 h 415636"/>
              <a:gd name="connsiteX25" fmla="*/ 129309 w 600504"/>
              <a:gd name="connsiteY25" fmla="*/ 406400 h 415636"/>
              <a:gd name="connsiteX26" fmla="*/ 101600 w 600504"/>
              <a:gd name="connsiteY26" fmla="*/ 387927 h 415636"/>
              <a:gd name="connsiteX27" fmla="*/ 110837 w 600504"/>
              <a:gd name="connsiteY27" fmla="*/ 378691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0504" h="415636">
                <a:moveTo>
                  <a:pt x="110837" y="378691"/>
                </a:moveTo>
                <a:cubicBezTo>
                  <a:pt x="106219" y="369455"/>
                  <a:pt x="84339" y="349226"/>
                  <a:pt x="73891" y="332509"/>
                </a:cubicBezTo>
                <a:cubicBezTo>
                  <a:pt x="68731" y="324253"/>
                  <a:pt x="69009" y="313508"/>
                  <a:pt x="64655" y="304800"/>
                </a:cubicBezTo>
                <a:cubicBezTo>
                  <a:pt x="59691" y="294871"/>
                  <a:pt x="52340" y="286327"/>
                  <a:pt x="46182" y="277091"/>
                </a:cubicBezTo>
                <a:cubicBezTo>
                  <a:pt x="40024" y="258618"/>
                  <a:pt x="38510" y="237874"/>
                  <a:pt x="27709" y="221672"/>
                </a:cubicBezTo>
                <a:cubicBezTo>
                  <a:pt x="3837" y="185862"/>
                  <a:pt x="12748" y="204494"/>
                  <a:pt x="0" y="166254"/>
                </a:cubicBezTo>
                <a:cubicBezTo>
                  <a:pt x="6158" y="132387"/>
                  <a:pt x="2274" y="95026"/>
                  <a:pt x="18473" y="64654"/>
                </a:cubicBezTo>
                <a:cubicBezTo>
                  <a:pt x="28921" y="45065"/>
                  <a:pt x="52353" y="33094"/>
                  <a:pt x="73891" y="27709"/>
                </a:cubicBezTo>
                <a:cubicBezTo>
                  <a:pt x="86206" y="24630"/>
                  <a:pt x="98631" y="21959"/>
                  <a:pt x="110837" y="18472"/>
                </a:cubicBezTo>
                <a:cubicBezTo>
                  <a:pt x="120198" y="15797"/>
                  <a:pt x="129101" y="11597"/>
                  <a:pt x="138546" y="9236"/>
                </a:cubicBezTo>
                <a:cubicBezTo>
                  <a:pt x="153776" y="5429"/>
                  <a:pt x="169334" y="3079"/>
                  <a:pt x="184728" y="0"/>
                </a:cubicBezTo>
                <a:cubicBezTo>
                  <a:pt x="264776" y="3079"/>
                  <a:pt x="345115" y="1759"/>
                  <a:pt x="424873" y="9236"/>
                </a:cubicBezTo>
                <a:cubicBezTo>
                  <a:pt x="444260" y="11054"/>
                  <a:pt x="461818" y="21551"/>
                  <a:pt x="480291" y="27709"/>
                </a:cubicBezTo>
                <a:lnTo>
                  <a:pt x="508000" y="36945"/>
                </a:lnTo>
                <a:lnTo>
                  <a:pt x="544946" y="92363"/>
                </a:lnTo>
                <a:cubicBezTo>
                  <a:pt x="551103" y="101599"/>
                  <a:pt x="559907" y="109541"/>
                  <a:pt x="563418" y="120072"/>
                </a:cubicBezTo>
                <a:cubicBezTo>
                  <a:pt x="576166" y="158312"/>
                  <a:pt x="567254" y="139680"/>
                  <a:pt x="591128" y="175491"/>
                </a:cubicBezTo>
                <a:cubicBezTo>
                  <a:pt x="607384" y="224262"/>
                  <a:pt x="608465" y="197799"/>
                  <a:pt x="544946" y="240145"/>
                </a:cubicBezTo>
                <a:lnTo>
                  <a:pt x="517237" y="258618"/>
                </a:lnTo>
                <a:cubicBezTo>
                  <a:pt x="511079" y="277091"/>
                  <a:pt x="512533" y="300267"/>
                  <a:pt x="498764" y="314036"/>
                </a:cubicBezTo>
                <a:cubicBezTo>
                  <a:pt x="480291" y="332509"/>
                  <a:pt x="468690" y="363118"/>
                  <a:pt x="443346" y="369454"/>
                </a:cubicBezTo>
                <a:cubicBezTo>
                  <a:pt x="431031" y="372533"/>
                  <a:pt x="418559" y="375043"/>
                  <a:pt x="406400" y="378691"/>
                </a:cubicBezTo>
                <a:cubicBezTo>
                  <a:pt x="387749" y="384286"/>
                  <a:pt x="369455" y="391005"/>
                  <a:pt x="350982" y="397163"/>
                </a:cubicBezTo>
                <a:cubicBezTo>
                  <a:pt x="341746" y="400242"/>
                  <a:pt x="332718" y="404039"/>
                  <a:pt x="323273" y="406400"/>
                </a:cubicBezTo>
                <a:lnTo>
                  <a:pt x="286328" y="415636"/>
                </a:lnTo>
                <a:cubicBezTo>
                  <a:pt x="233988" y="412557"/>
                  <a:pt x="181159" y="414177"/>
                  <a:pt x="129309" y="406400"/>
                </a:cubicBezTo>
                <a:cubicBezTo>
                  <a:pt x="118331" y="404753"/>
                  <a:pt x="109449" y="395777"/>
                  <a:pt x="101600" y="387927"/>
                </a:cubicBezTo>
                <a:cubicBezTo>
                  <a:pt x="93751" y="380078"/>
                  <a:pt x="115455" y="387927"/>
                  <a:pt x="110837" y="378691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>
            <a:off x="6031345" y="2895600"/>
            <a:ext cx="755003" cy="304800"/>
          </a:xfrm>
          <a:prstGeom prst="flowChartTerminator">
            <a:avLst/>
          </a:pr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10. </a:t>
            </a:r>
            <a:r>
              <a:rPr lang="en-US" dirty="0"/>
              <a:t>Description of tubular scat &lt;1” long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Is the scat rounded on both ends, semi smooth and appear dull?</a:t>
            </a:r>
            <a:endParaRPr lang="en-US" dirty="0" smtClean="0"/>
          </a:p>
          <a:p>
            <a:pPr lvl="1"/>
            <a:r>
              <a:rPr lang="en-US" dirty="0" smtClean="0"/>
              <a:t>Go to 12</a:t>
            </a: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Is the scat not rounded on both ends? Irregular rough texture?</a:t>
            </a:r>
            <a:endParaRPr lang="en-US" dirty="0" smtClean="0"/>
          </a:p>
          <a:p>
            <a:pPr lvl="1"/>
            <a:r>
              <a:rPr lang="en-US" dirty="0" smtClean="0"/>
              <a:t>Go to 13</a:t>
            </a:r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4953000" y="2209800"/>
            <a:ext cx="1295400" cy="381000"/>
          </a:xfrm>
          <a:prstGeom prst="flowChartTerminator">
            <a:avLst/>
          </a:pr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699348" y="3886200"/>
            <a:ext cx="1244872" cy="460453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11. </a:t>
            </a:r>
            <a:r>
              <a:rPr lang="en-US" dirty="0"/>
              <a:t>Description of tubular scat &gt;1” long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Does the scat have flattened threads?</a:t>
            </a:r>
            <a:endParaRPr lang="en-US" dirty="0" smtClean="0"/>
          </a:p>
          <a:p>
            <a:pPr lvl="1"/>
            <a:r>
              <a:rPr lang="en-US" dirty="0" smtClean="0"/>
              <a:t>Go to I</a:t>
            </a: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Is the scat round-</a:t>
            </a:r>
            <a:r>
              <a:rPr lang="en-US" dirty="0" err="1"/>
              <a:t>ish</a:t>
            </a:r>
            <a:r>
              <a:rPr lang="en-US" dirty="0"/>
              <a:t> and not flat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Go to 14</a:t>
            </a:r>
          </a:p>
          <a:p>
            <a:pPr marL="0" indent="0">
              <a:buNone/>
            </a:pPr>
            <a:r>
              <a:rPr lang="en-US" dirty="0" smtClean="0"/>
              <a:t>c. Does the scat look like large, thick cords with blunt ends?</a:t>
            </a:r>
          </a:p>
          <a:p>
            <a:pPr lvl="1"/>
            <a:r>
              <a:rPr lang="en-US" dirty="0" smtClean="0"/>
              <a:t>Go to </a:t>
            </a:r>
            <a:r>
              <a:rPr lang="en-US" dirty="0"/>
              <a:t>V</a:t>
            </a:r>
          </a:p>
        </p:txBody>
      </p:sp>
      <p:sp>
        <p:nvSpPr>
          <p:cNvPr id="4" name="Freeform 3"/>
          <p:cNvSpPr/>
          <p:nvPr/>
        </p:nvSpPr>
        <p:spPr>
          <a:xfrm>
            <a:off x="2609273" y="2299854"/>
            <a:ext cx="1819563" cy="277091"/>
          </a:xfrm>
          <a:custGeom>
            <a:avLst/>
            <a:gdLst>
              <a:gd name="connsiteX0" fmla="*/ 0 w 1819563"/>
              <a:gd name="connsiteY0" fmla="*/ 129309 h 277091"/>
              <a:gd name="connsiteX1" fmla="*/ 55418 w 1819563"/>
              <a:gd name="connsiteY1" fmla="*/ 138545 h 277091"/>
              <a:gd name="connsiteX2" fmla="*/ 83127 w 1819563"/>
              <a:gd name="connsiteY2" fmla="*/ 147782 h 277091"/>
              <a:gd name="connsiteX3" fmla="*/ 147781 w 1819563"/>
              <a:gd name="connsiteY3" fmla="*/ 166254 h 277091"/>
              <a:gd name="connsiteX4" fmla="*/ 267854 w 1819563"/>
              <a:gd name="connsiteY4" fmla="*/ 157018 h 277091"/>
              <a:gd name="connsiteX5" fmla="*/ 341745 w 1819563"/>
              <a:gd name="connsiteY5" fmla="*/ 138545 h 277091"/>
              <a:gd name="connsiteX6" fmla="*/ 517236 w 1819563"/>
              <a:gd name="connsiteY6" fmla="*/ 120073 h 277091"/>
              <a:gd name="connsiteX7" fmla="*/ 609600 w 1819563"/>
              <a:gd name="connsiteY7" fmla="*/ 92364 h 277091"/>
              <a:gd name="connsiteX8" fmla="*/ 637309 w 1819563"/>
              <a:gd name="connsiteY8" fmla="*/ 83127 h 277091"/>
              <a:gd name="connsiteX9" fmla="*/ 701963 w 1819563"/>
              <a:gd name="connsiteY9" fmla="*/ 73891 h 277091"/>
              <a:gd name="connsiteX10" fmla="*/ 757381 w 1819563"/>
              <a:gd name="connsiteY10" fmla="*/ 55418 h 277091"/>
              <a:gd name="connsiteX11" fmla="*/ 905163 w 1819563"/>
              <a:gd name="connsiteY11" fmla="*/ 36945 h 277091"/>
              <a:gd name="connsiteX12" fmla="*/ 1006763 w 1819563"/>
              <a:gd name="connsiteY12" fmla="*/ 18473 h 277091"/>
              <a:gd name="connsiteX13" fmla="*/ 1062181 w 1819563"/>
              <a:gd name="connsiteY13" fmla="*/ 0 h 277091"/>
              <a:gd name="connsiteX14" fmla="*/ 1311563 w 1819563"/>
              <a:gd name="connsiteY14" fmla="*/ 9236 h 277091"/>
              <a:gd name="connsiteX15" fmla="*/ 1385454 w 1819563"/>
              <a:gd name="connsiteY15" fmla="*/ 18473 h 277091"/>
              <a:gd name="connsiteX16" fmla="*/ 1505527 w 1819563"/>
              <a:gd name="connsiteY16" fmla="*/ 27709 h 277091"/>
              <a:gd name="connsiteX17" fmla="*/ 1551709 w 1819563"/>
              <a:gd name="connsiteY17" fmla="*/ 36945 h 277091"/>
              <a:gd name="connsiteX18" fmla="*/ 1579418 w 1819563"/>
              <a:gd name="connsiteY18" fmla="*/ 46182 h 277091"/>
              <a:gd name="connsiteX19" fmla="*/ 1625600 w 1819563"/>
              <a:gd name="connsiteY19" fmla="*/ 55418 h 277091"/>
              <a:gd name="connsiteX20" fmla="*/ 1699490 w 1819563"/>
              <a:gd name="connsiteY20" fmla="*/ 73891 h 277091"/>
              <a:gd name="connsiteX21" fmla="*/ 1736436 w 1819563"/>
              <a:gd name="connsiteY21" fmla="*/ 83127 h 277091"/>
              <a:gd name="connsiteX22" fmla="*/ 1819563 w 1819563"/>
              <a:gd name="connsiteY22" fmla="*/ 147782 h 277091"/>
              <a:gd name="connsiteX23" fmla="*/ 1810327 w 1819563"/>
              <a:gd name="connsiteY23" fmla="*/ 203200 h 277091"/>
              <a:gd name="connsiteX24" fmla="*/ 1662545 w 1819563"/>
              <a:gd name="connsiteY24" fmla="*/ 230909 h 277091"/>
              <a:gd name="connsiteX25" fmla="*/ 1625600 w 1819563"/>
              <a:gd name="connsiteY25" fmla="*/ 240145 h 277091"/>
              <a:gd name="connsiteX26" fmla="*/ 1570181 w 1819563"/>
              <a:gd name="connsiteY26" fmla="*/ 258618 h 277091"/>
              <a:gd name="connsiteX27" fmla="*/ 1505527 w 1819563"/>
              <a:gd name="connsiteY27" fmla="*/ 277091 h 277091"/>
              <a:gd name="connsiteX28" fmla="*/ 480290 w 1819563"/>
              <a:gd name="connsiteY28" fmla="*/ 267854 h 277091"/>
              <a:gd name="connsiteX29" fmla="*/ 452581 w 1819563"/>
              <a:gd name="connsiteY29" fmla="*/ 249382 h 277091"/>
              <a:gd name="connsiteX30" fmla="*/ 397163 w 1819563"/>
              <a:gd name="connsiteY30" fmla="*/ 230909 h 277091"/>
              <a:gd name="connsiteX31" fmla="*/ 360218 w 1819563"/>
              <a:gd name="connsiteY31" fmla="*/ 212436 h 277091"/>
              <a:gd name="connsiteX32" fmla="*/ 323272 w 1819563"/>
              <a:gd name="connsiteY32" fmla="*/ 203200 h 277091"/>
              <a:gd name="connsiteX33" fmla="*/ 212436 w 1819563"/>
              <a:gd name="connsiteY33" fmla="*/ 175491 h 277091"/>
              <a:gd name="connsiteX34" fmla="*/ 203200 w 1819563"/>
              <a:gd name="connsiteY34" fmla="*/ 1754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19563" h="277091">
                <a:moveTo>
                  <a:pt x="0" y="129309"/>
                </a:moveTo>
                <a:cubicBezTo>
                  <a:pt x="18473" y="132388"/>
                  <a:pt x="37137" y="134482"/>
                  <a:pt x="55418" y="138545"/>
                </a:cubicBezTo>
                <a:cubicBezTo>
                  <a:pt x="64922" y="140657"/>
                  <a:pt x="73766" y="145107"/>
                  <a:pt x="83127" y="147782"/>
                </a:cubicBezTo>
                <a:cubicBezTo>
                  <a:pt x="164337" y="170985"/>
                  <a:pt x="81324" y="144102"/>
                  <a:pt x="147781" y="166254"/>
                </a:cubicBezTo>
                <a:cubicBezTo>
                  <a:pt x="187805" y="163175"/>
                  <a:pt x="227957" y="161451"/>
                  <a:pt x="267854" y="157018"/>
                </a:cubicBezTo>
                <a:cubicBezTo>
                  <a:pt x="370910" y="145568"/>
                  <a:pt x="269792" y="152936"/>
                  <a:pt x="341745" y="138545"/>
                </a:cubicBezTo>
                <a:cubicBezTo>
                  <a:pt x="393452" y="128204"/>
                  <a:pt x="469253" y="124071"/>
                  <a:pt x="517236" y="120073"/>
                </a:cubicBezTo>
                <a:cubicBezTo>
                  <a:pt x="573064" y="106115"/>
                  <a:pt x="542150" y="114847"/>
                  <a:pt x="609600" y="92364"/>
                </a:cubicBezTo>
                <a:cubicBezTo>
                  <a:pt x="618836" y="89285"/>
                  <a:pt x="627671" y="84504"/>
                  <a:pt x="637309" y="83127"/>
                </a:cubicBezTo>
                <a:lnTo>
                  <a:pt x="701963" y="73891"/>
                </a:lnTo>
                <a:lnTo>
                  <a:pt x="757381" y="55418"/>
                </a:lnTo>
                <a:cubicBezTo>
                  <a:pt x="823170" y="33488"/>
                  <a:pt x="775395" y="46928"/>
                  <a:pt x="905163" y="36945"/>
                </a:cubicBezTo>
                <a:cubicBezTo>
                  <a:pt x="923265" y="33928"/>
                  <a:pt x="986480" y="24005"/>
                  <a:pt x="1006763" y="18473"/>
                </a:cubicBezTo>
                <a:cubicBezTo>
                  <a:pt x="1025549" y="13350"/>
                  <a:pt x="1062181" y="0"/>
                  <a:pt x="1062181" y="0"/>
                </a:cubicBezTo>
                <a:cubicBezTo>
                  <a:pt x="1145308" y="3079"/>
                  <a:pt x="1228514" y="4490"/>
                  <a:pt x="1311563" y="9236"/>
                </a:cubicBezTo>
                <a:cubicBezTo>
                  <a:pt x="1336345" y="10652"/>
                  <a:pt x="1360744" y="16120"/>
                  <a:pt x="1385454" y="18473"/>
                </a:cubicBezTo>
                <a:cubicBezTo>
                  <a:pt x="1425416" y="22279"/>
                  <a:pt x="1465503" y="24630"/>
                  <a:pt x="1505527" y="27709"/>
                </a:cubicBezTo>
                <a:cubicBezTo>
                  <a:pt x="1520921" y="30788"/>
                  <a:pt x="1536479" y="33137"/>
                  <a:pt x="1551709" y="36945"/>
                </a:cubicBezTo>
                <a:cubicBezTo>
                  <a:pt x="1561154" y="39306"/>
                  <a:pt x="1569973" y="43821"/>
                  <a:pt x="1579418" y="46182"/>
                </a:cubicBezTo>
                <a:cubicBezTo>
                  <a:pt x="1594648" y="49990"/>
                  <a:pt x="1610303" y="51888"/>
                  <a:pt x="1625600" y="55418"/>
                </a:cubicBezTo>
                <a:cubicBezTo>
                  <a:pt x="1650338" y="61127"/>
                  <a:pt x="1674860" y="67733"/>
                  <a:pt x="1699490" y="73891"/>
                </a:cubicBezTo>
                <a:lnTo>
                  <a:pt x="1736436" y="83127"/>
                </a:lnTo>
                <a:cubicBezTo>
                  <a:pt x="1802722" y="127319"/>
                  <a:pt x="1776155" y="104374"/>
                  <a:pt x="1819563" y="147782"/>
                </a:cubicBezTo>
                <a:cubicBezTo>
                  <a:pt x="1816484" y="166255"/>
                  <a:pt x="1824324" y="190758"/>
                  <a:pt x="1810327" y="203200"/>
                </a:cubicBezTo>
                <a:cubicBezTo>
                  <a:pt x="1794294" y="217451"/>
                  <a:pt x="1681517" y="228538"/>
                  <a:pt x="1662545" y="230909"/>
                </a:cubicBezTo>
                <a:cubicBezTo>
                  <a:pt x="1650230" y="233988"/>
                  <a:pt x="1637759" y="236497"/>
                  <a:pt x="1625600" y="240145"/>
                </a:cubicBezTo>
                <a:cubicBezTo>
                  <a:pt x="1606949" y="245740"/>
                  <a:pt x="1589072" y="253895"/>
                  <a:pt x="1570181" y="258618"/>
                </a:cubicBezTo>
                <a:cubicBezTo>
                  <a:pt x="1523791" y="270215"/>
                  <a:pt x="1545278" y="263840"/>
                  <a:pt x="1505527" y="277091"/>
                </a:cubicBezTo>
                <a:lnTo>
                  <a:pt x="480290" y="267854"/>
                </a:lnTo>
                <a:cubicBezTo>
                  <a:pt x="469193" y="267562"/>
                  <a:pt x="462725" y="253890"/>
                  <a:pt x="452581" y="249382"/>
                </a:cubicBezTo>
                <a:cubicBezTo>
                  <a:pt x="434787" y="241474"/>
                  <a:pt x="414579" y="239617"/>
                  <a:pt x="397163" y="230909"/>
                </a:cubicBezTo>
                <a:cubicBezTo>
                  <a:pt x="384848" y="224751"/>
                  <a:pt x="373110" y="217270"/>
                  <a:pt x="360218" y="212436"/>
                </a:cubicBezTo>
                <a:cubicBezTo>
                  <a:pt x="348332" y="207979"/>
                  <a:pt x="335431" y="206848"/>
                  <a:pt x="323272" y="203200"/>
                </a:cubicBezTo>
                <a:cubicBezTo>
                  <a:pt x="246315" y="180113"/>
                  <a:pt x="290689" y="186670"/>
                  <a:pt x="212436" y="175491"/>
                </a:cubicBezTo>
                <a:cubicBezTo>
                  <a:pt x="209388" y="175056"/>
                  <a:pt x="206279" y="175491"/>
                  <a:pt x="203200" y="175491"/>
                </a:cubicBezTo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71800" y="3276600"/>
            <a:ext cx="1244872" cy="460453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71800" y="4446663"/>
            <a:ext cx="2438400" cy="582537"/>
          </a:xfrm>
          <a:custGeom>
            <a:avLst/>
            <a:gdLst>
              <a:gd name="connsiteX0" fmla="*/ 0 w 1625600"/>
              <a:gd name="connsiteY0" fmla="*/ 299843 h 568042"/>
              <a:gd name="connsiteX1" fmla="*/ 9236 w 1625600"/>
              <a:gd name="connsiteY1" fmla="*/ 96643 h 568042"/>
              <a:gd name="connsiteX2" fmla="*/ 36945 w 1625600"/>
              <a:gd name="connsiteY2" fmla="*/ 41224 h 568042"/>
              <a:gd name="connsiteX3" fmla="*/ 64655 w 1625600"/>
              <a:gd name="connsiteY3" fmla="*/ 31988 h 568042"/>
              <a:gd name="connsiteX4" fmla="*/ 92364 w 1625600"/>
              <a:gd name="connsiteY4" fmla="*/ 13515 h 568042"/>
              <a:gd name="connsiteX5" fmla="*/ 378691 w 1625600"/>
              <a:gd name="connsiteY5" fmla="*/ 13515 h 568042"/>
              <a:gd name="connsiteX6" fmla="*/ 443345 w 1625600"/>
              <a:gd name="connsiteY6" fmla="*/ 50461 h 568042"/>
              <a:gd name="connsiteX7" fmla="*/ 471055 w 1625600"/>
              <a:gd name="connsiteY7" fmla="*/ 41224 h 568042"/>
              <a:gd name="connsiteX8" fmla="*/ 609600 w 1625600"/>
              <a:gd name="connsiteY8" fmla="*/ 22752 h 568042"/>
              <a:gd name="connsiteX9" fmla="*/ 720436 w 1625600"/>
              <a:gd name="connsiteY9" fmla="*/ 13515 h 568042"/>
              <a:gd name="connsiteX10" fmla="*/ 775855 w 1625600"/>
              <a:gd name="connsiteY10" fmla="*/ 31988 h 568042"/>
              <a:gd name="connsiteX11" fmla="*/ 794327 w 1625600"/>
              <a:gd name="connsiteY11" fmla="*/ 59697 h 568042"/>
              <a:gd name="connsiteX12" fmla="*/ 822036 w 1625600"/>
              <a:gd name="connsiteY12" fmla="*/ 50461 h 568042"/>
              <a:gd name="connsiteX13" fmla="*/ 914400 w 1625600"/>
              <a:gd name="connsiteY13" fmla="*/ 4279 h 568042"/>
              <a:gd name="connsiteX14" fmla="*/ 1034473 w 1625600"/>
              <a:gd name="connsiteY14" fmla="*/ 13515 h 568042"/>
              <a:gd name="connsiteX15" fmla="*/ 1062182 w 1625600"/>
              <a:gd name="connsiteY15" fmla="*/ 31988 h 568042"/>
              <a:gd name="connsiteX16" fmla="*/ 1089891 w 1625600"/>
              <a:gd name="connsiteY16" fmla="*/ 22752 h 568042"/>
              <a:gd name="connsiteX17" fmla="*/ 1173018 w 1625600"/>
              <a:gd name="connsiteY17" fmla="*/ 13515 h 568042"/>
              <a:gd name="connsiteX18" fmla="*/ 1283855 w 1625600"/>
              <a:gd name="connsiteY18" fmla="*/ 41224 h 568042"/>
              <a:gd name="connsiteX19" fmla="*/ 1311564 w 1625600"/>
              <a:gd name="connsiteY19" fmla="*/ 50461 h 568042"/>
              <a:gd name="connsiteX20" fmla="*/ 1422400 w 1625600"/>
              <a:gd name="connsiteY20" fmla="*/ 50461 h 568042"/>
              <a:gd name="connsiteX21" fmla="*/ 1477818 w 1625600"/>
              <a:gd name="connsiteY21" fmla="*/ 68934 h 568042"/>
              <a:gd name="connsiteX22" fmla="*/ 1496291 w 1625600"/>
              <a:gd name="connsiteY22" fmla="*/ 96643 h 568042"/>
              <a:gd name="connsiteX23" fmla="*/ 1560945 w 1625600"/>
              <a:gd name="connsiteY23" fmla="*/ 170534 h 568042"/>
              <a:gd name="connsiteX24" fmla="*/ 1579418 w 1625600"/>
              <a:gd name="connsiteY24" fmla="*/ 225952 h 568042"/>
              <a:gd name="connsiteX25" fmla="*/ 1588655 w 1625600"/>
              <a:gd name="connsiteY25" fmla="*/ 253661 h 568042"/>
              <a:gd name="connsiteX26" fmla="*/ 1607127 w 1625600"/>
              <a:gd name="connsiteY26" fmla="*/ 281370 h 568042"/>
              <a:gd name="connsiteX27" fmla="*/ 1625600 w 1625600"/>
              <a:gd name="connsiteY27" fmla="*/ 346024 h 568042"/>
              <a:gd name="connsiteX28" fmla="*/ 1616364 w 1625600"/>
              <a:gd name="connsiteY28" fmla="*/ 429152 h 568042"/>
              <a:gd name="connsiteX29" fmla="*/ 1560945 w 1625600"/>
              <a:gd name="connsiteY29" fmla="*/ 466097 h 568042"/>
              <a:gd name="connsiteX30" fmla="*/ 1524000 w 1625600"/>
              <a:gd name="connsiteY30" fmla="*/ 484570 h 568042"/>
              <a:gd name="connsiteX31" fmla="*/ 1413164 w 1625600"/>
              <a:gd name="connsiteY31" fmla="*/ 475334 h 568042"/>
              <a:gd name="connsiteX32" fmla="*/ 1330036 w 1625600"/>
              <a:gd name="connsiteY32" fmla="*/ 521515 h 568042"/>
              <a:gd name="connsiteX33" fmla="*/ 1173018 w 1625600"/>
              <a:gd name="connsiteY33" fmla="*/ 512279 h 568042"/>
              <a:gd name="connsiteX34" fmla="*/ 1145309 w 1625600"/>
              <a:gd name="connsiteY34" fmla="*/ 503043 h 568042"/>
              <a:gd name="connsiteX35" fmla="*/ 1062182 w 1625600"/>
              <a:gd name="connsiteY35" fmla="*/ 512279 h 568042"/>
              <a:gd name="connsiteX36" fmla="*/ 951345 w 1625600"/>
              <a:gd name="connsiteY36" fmla="*/ 530752 h 568042"/>
              <a:gd name="connsiteX37" fmla="*/ 895927 w 1625600"/>
              <a:gd name="connsiteY37" fmla="*/ 512279 h 568042"/>
              <a:gd name="connsiteX38" fmla="*/ 868218 w 1625600"/>
              <a:gd name="connsiteY38" fmla="*/ 493806 h 568042"/>
              <a:gd name="connsiteX39" fmla="*/ 822036 w 1625600"/>
              <a:gd name="connsiteY39" fmla="*/ 530752 h 568042"/>
              <a:gd name="connsiteX40" fmla="*/ 794327 w 1625600"/>
              <a:gd name="connsiteY40" fmla="*/ 539988 h 568042"/>
              <a:gd name="connsiteX41" fmla="*/ 655782 w 1625600"/>
              <a:gd name="connsiteY41" fmla="*/ 530752 h 568042"/>
              <a:gd name="connsiteX42" fmla="*/ 591127 w 1625600"/>
              <a:gd name="connsiteY42" fmla="*/ 549224 h 568042"/>
              <a:gd name="connsiteX43" fmla="*/ 563418 w 1625600"/>
              <a:gd name="connsiteY43" fmla="*/ 567697 h 568042"/>
              <a:gd name="connsiteX44" fmla="*/ 415636 w 1625600"/>
              <a:gd name="connsiteY44" fmla="*/ 549224 h 568042"/>
              <a:gd name="connsiteX45" fmla="*/ 387927 w 1625600"/>
              <a:gd name="connsiteY45" fmla="*/ 530752 h 568042"/>
              <a:gd name="connsiteX46" fmla="*/ 193964 w 1625600"/>
              <a:gd name="connsiteY46" fmla="*/ 530752 h 568042"/>
              <a:gd name="connsiteX47" fmla="*/ 138545 w 1625600"/>
              <a:gd name="connsiteY47" fmla="*/ 512279 h 568042"/>
              <a:gd name="connsiteX48" fmla="*/ 110836 w 1625600"/>
              <a:gd name="connsiteY48" fmla="*/ 493806 h 568042"/>
              <a:gd name="connsiteX49" fmla="*/ 73891 w 1625600"/>
              <a:gd name="connsiteY49" fmla="*/ 438388 h 568042"/>
              <a:gd name="connsiteX50" fmla="*/ 36945 w 1625600"/>
              <a:gd name="connsiteY50" fmla="*/ 392206 h 568042"/>
              <a:gd name="connsiteX51" fmla="*/ 27709 w 1625600"/>
              <a:gd name="connsiteY51" fmla="*/ 364497 h 568042"/>
              <a:gd name="connsiteX52" fmla="*/ 9236 w 1625600"/>
              <a:gd name="connsiteY52" fmla="*/ 336788 h 568042"/>
              <a:gd name="connsiteX53" fmla="*/ 0 w 1625600"/>
              <a:gd name="connsiteY53" fmla="*/ 299843 h 56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25600" h="568042">
                <a:moveTo>
                  <a:pt x="0" y="299843"/>
                </a:moveTo>
                <a:cubicBezTo>
                  <a:pt x="0" y="259819"/>
                  <a:pt x="3829" y="164230"/>
                  <a:pt x="9236" y="96643"/>
                </a:cubicBezTo>
                <a:cubicBezTo>
                  <a:pt x="10380" y="82344"/>
                  <a:pt x="26303" y="49738"/>
                  <a:pt x="36945" y="41224"/>
                </a:cubicBezTo>
                <a:cubicBezTo>
                  <a:pt x="44548" y="35142"/>
                  <a:pt x="55418" y="35067"/>
                  <a:pt x="64655" y="31988"/>
                </a:cubicBezTo>
                <a:cubicBezTo>
                  <a:pt x="73891" y="25830"/>
                  <a:pt x="81365" y="15015"/>
                  <a:pt x="92364" y="13515"/>
                </a:cubicBezTo>
                <a:cubicBezTo>
                  <a:pt x="223880" y="-4419"/>
                  <a:pt x="260742" y="3686"/>
                  <a:pt x="378691" y="13515"/>
                </a:cubicBezTo>
                <a:cubicBezTo>
                  <a:pt x="392089" y="22447"/>
                  <a:pt x="428431" y="48331"/>
                  <a:pt x="443345" y="50461"/>
                </a:cubicBezTo>
                <a:cubicBezTo>
                  <a:pt x="452983" y="51838"/>
                  <a:pt x="461609" y="43585"/>
                  <a:pt x="471055" y="41224"/>
                </a:cubicBezTo>
                <a:cubicBezTo>
                  <a:pt x="522067" y="28471"/>
                  <a:pt x="551895" y="28522"/>
                  <a:pt x="609600" y="22752"/>
                </a:cubicBezTo>
                <a:cubicBezTo>
                  <a:pt x="656661" y="-8622"/>
                  <a:pt x="635934" y="-3385"/>
                  <a:pt x="720436" y="13515"/>
                </a:cubicBezTo>
                <a:cubicBezTo>
                  <a:pt x="739530" y="17334"/>
                  <a:pt x="775855" y="31988"/>
                  <a:pt x="775855" y="31988"/>
                </a:cubicBezTo>
                <a:cubicBezTo>
                  <a:pt x="782012" y="41224"/>
                  <a:pt x="784020" y="55574"/>
                  <a:pt x="794327" y="59697"/>
                </a:cubicBezTo>
                <a:cubicBezTo>
                  <a:pt x="803367" y="63313"/>
                  <a:pt x="813525" y="55189"/>
                  <a:pt x="822036" y="50461"/>
                </a:cubicBezTo>
                <a:cubicBezTo>
                  <a:pt x="912010" y="475"/>
                  <a:pt x="842198" y="22329"/>
                  <a:pt x="914400" y="4279"/>
                </a:cubicBezTo>
                <a:cubicBezTo>
                  <a:pt x="954424" y="7358"/>
                  <a:pt x="995018" y="6117"/>
                  <a:pt x="1034473" y="13515"/>
                </a:cubicBezTo>
                <a:cubicBezTo>
                  <a:pt x="1045384" y="15561"/>
                  <a:pt x="1051232" y="30163"/>
                  <a:pt x="1062182" y="31988"/>
                </a:cubicBezTo>
                <a:cubicBezTo>
                  <a:pt x="1071785" y="33589"/>
                  <a:pt x="1080288" y="24353"/>
                  <a:pt x="1089891" y="22752"/>
                </a:cubicBezTo>
                <a:cubicBezTo>
                  <a:pt x="1117391" y="18169"/>
                  <a:pt x="1145309" y="16594"/>
                  <a:pt x="1173018" y="13515"/>
                </a:cubicBezTo>
                <a:cubicBezTo>
                  <a:pt x="1247637" y="25952"/>
                  <a:pt x="1210676" y="16831"/>
                  <a:pt x="1283855" y="41224"/>
                </a:cubicBezTo>
                <a:lnTo>
                  <a:pt x="1311564" y="50461"/>
                </a:lnTo>
                <a:cubicBezTo>
                  <a:pt x="1360321" y="34208"/>
                  <a:pt x="1345063" y="34993"/>
                  <a:pt x="1422400" y="50461"/>
                </a:cubicBezTo>
                <a:cubicBezTo>
                  <a:pt x="1441494" y="54280"/>
                  <a:pt x="1477818" y="68934"/>
                  <a:pt x="1477818" y="68934"/>
                </a:cubicBezTo>
                <a:cubicBezTo>
                  <a:pt x="1483976" y="78170"/>
                  <a:pt x="1488441" y="88794"/>
                  <a:pt x="1496291" y="96643"/>
                </a:cubicBezTo>
                <a:cubicBezTo>
                  <a:pt x="1534008" y="134359"/>
                  <a:pt x="1534773" y="92020"/>
                  <a:pt x="1560945" y="170534"/>
                </a:cubicBezTo>
                <a:lnTo>
                  <a:pt x="1579418" y="225952"/>
                </a:lnTo>
                <a:cubicBezTo>
                  <a:pt x="1582497" y="235188"/>
                  <a:pt x="1583255" y="245560"/>
                  <a:pt x="1588655" y="253661"/>
                </a:cubicBezTo>
                <a:cubicBezTo>
                  <a:pt x="1594812" y="262897"/>
                  <a:pt x="1602163" y="271441"/>
                  <a:pt x="1607127" y="281370"/>
                </a:cubicBezTo>
                <a:cubicBezTo>
                  <a:pt x="1613755" y="294625"/>
                  <a:pt x="1622639" y="334180"/>
                  <a:pt x="1625600" y="346024"/>
                </a:cubicBezTo>
                <a:cubicBezTo>
                  <a:pt x="1622521" y="373733"/>
                  <a:pt x="1625180" y="402703"/>
                  <a:pt x="1616364" y="429152"/>
                </a:cubicBezTo>
                <a:cubicBezTo>
                  <a:pt x="1606684" y="458194"/>
                  <a:pt x="1582477" y="456869"/>
                  <a:pt x="1560945" y="466097"/>
                </a:cubicBezTo>
                <a:cubicBezTo>
                  <a:pt x="1548290" y="471521"/>
                  <a:pt x="1536315" y="478412"/>
                  <a:pt x="1524000" y="484570"/>
                </a:cubicBezTo>
                <a:cubicBezTo>
                  <a:pt x="1450816" y="460175"/>
                  <a:pt x="1487789" y="462896"/>
                  <a:pt x="1413164" y="475334"/>
                </a:cubicBezTo>
                <a:cubicBezTo>
                  <a:pt x="1349644" y="517679"/>
                  <a:pt x="1378807" y="505258"/>
                  <a:pt x="1330036" y="521515"/>
                </a:cubicBezTo>
                <a:cubicBezTo>
                  <a:pt x="1277697" y="518436"/>
                  <a:pt x="1225188" y="517496"/>
                  <a:pt x="1173018" y="512279"/>
                </a:cubicBezTo>
                <a:cubicBezTo>
                  <a:pt x="1163330" y="511310"/>
                  <a:pt x="1155045" y="503043"/>
                  <a:pt x="1145309" y="503043"/>
                </a:cubicBezTo>
                <a:cubicBezTo>
                  <a:pt x="1117429" y="503043"/>
                  <a:pt x="1089891" y="509200"/>
                  <a:pt x="1062182" y="512279"/>
                </a:cubicBezTo>
                <a:cubicBezTo>
                  <a:pt x="1022428" y="525530"/>
                  <a:pt x="1002901" y="534189"/>
                  <a:pt x="951345" y="530752"/>
                </a:cubicBezTo>
                <a:cubicBezTo>
                  <a:pt x="931916" y="529457"/>
                  <a:pt x="895927" y="512279"/>
                  <a:pt x="895927" y="512279"/>
                </a:cubicBezTo>
                <a:cubicBezTo>
                  <a:pt x="886691" y="506121"/>
                  <a:pt x="879168" y="495631"/>
                  <a:pt x="868218" y="493806"/>
                </a:cubicBezTo>
                <a:cubicBezTo>
                  <a:pt x="834596" y="488203"/>
                  <a:pt x="840644" y="515866"/>
                  <a:pt x="822036" y="530752"/>
                </a:cubicBezTo>
                <a:cubicBezTo>
                  <a:pt x="814433" y="536834"/>
                  <a:pt x="803563" y="536909"/>
                  <a:pt x="794327" y="539988"/>
                </a:cubicBezTo>
                <a:cubicBezTo>
                  <a:pt x="748145" y="536909"/>
                  <a:pt x="702066" y="530752"/>
                  <a:pt x="655782" y="530752"/>
                </a:cubicBezTo>
                <a:cubicBezTo>
                  <a:pt x="644184" y="530752"/>
                  <a:pt x="604195" y="544868"/>
                  <a:pt x="591127" y="549224"/>
                </a:cubicBezTo>
                <a:cubicBezTo>
                  <a:pt x="581891" y="555382"/>
                  <a:pt x="574497" y="567005"/>
                  <a:pt x="563418" y="567697"/>
                </a:cubicBezTo>
                <a:cubicBezTo>
                  <a:pt x="546168" y="568775"/>
                  <a:pt x="454135" y="568473"/>
                  <a:pt x="415636" y="549224"/>
                </a:cubicBezTo>
                <a:cubicBezTo>
                  <a:pt x="405707" y="544260"/>
                  <a:pt x="397163" y="536909"/>
                  <a:pt x="387927" y="530752"/>
                </a:cubicBezTo>
                <a:cubicBezTo>
                  <a:pt x="299836" y="541763"/>
                  <a:pt x="297332" y="547073"/>
                  <a:pt x="193964" y="530752"/>
                </a:cubicBezTo>
                <a:cubicBezTo>
                  <a:pt x="174730" y="527715"/>
                  <a:pt x="138545" y="512279"/>
                  <a:pt x="138545" y="512279"/>
                </a:cubicBezTo>
                <a:cubicBezTo>
                  <a:pt x="129309" y="506121"/>
                  <a:pt x="118146" y="502160"/>
                  <a:pt x="110836" y="493806"/>
                </a:cubicBezTo>
                <a:cubicBezTo>
                  <a:pt x="96216" y="477098"/>
                  <a:pt x="73891" y="438388"/>
                  <a:pt x="73891" y="438388"/>
                </a:cubicBezTo>
                <a:cubicBezTo>
                  <a:pt x="50676" y="368742"/>
                  <a:pt x="84692" y="451889"/>
                  <a:pt x="36945" y="392206"/>
                </a:cubicBezTo>
                <a:cubicBezTo>
                  <a:pt x="30863" y="384604"/>
                  <a:pt x="32063" y="373205"/>
                  <a:pt x="27709" y="364497"/>
                </a:cubicBezTo>
                <a:cubicBezTo>
                  <a:pt x="22745" y="354568"/>
                  <a:pt x="11222" y="347710"/>
                  <a:pt x="9236" y="336788"/>
                </a:cubicBezTo>
                <a:cubicBezTo>
                  <a:pt x="4830" y="312555"/>
                  <a:pt x="0" y="339867"/>
                  <a:pt x="0" y="299843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12. </a:t>
            </a:r>
            <a:r>
              <a:rPr lang="en-US" dirty="0"/>
              <a:t>Composition of </a:t>
            </a:r>
            <a:r>
              <a:rPr lang="en-US" dirty="0" smtClean="0"/>
              <a:t>rounded </a:t>
            </a:r>
            <a:r>
              <a:rPr lang="en-US" dirty="0"/>
              <a:t>tubular scat &lt;1” </a:t>
            </a:r>
            <a:r>
              <a:rPr lang="en-US" dirty="0" smtClean="0"/>
              <a:t>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The scat contains woody or nutshell fibers</a:t>
            </a:r>
            <a:endParaRPr lang="en-US" dirty="0" smtClean="0"/>
          </a:p>
          <a:p>
            <a:pPr lvl="1"/>
            <a:r>
              <a:rPr lang="en-US" dirty="0" smtClean="0"/>
              <a:t>Go to J</a:t>
            </a:r>
          </a:p>
          <a:p>
            <a:pPr marL="0" indent="0">
              <a:buNone/>
            </a:pPr>
            <a:r>
              <a:rPr lang="en-US" dirty="0" smtClean="0"/>
              <a:t>b.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scat does not contain woody fibers</a:t>
            </a:r>
            <a:endParaRPr lang="en-US" dirty="0" smtClean="0"/>
          </a:p>
          <a:p>
            <a:pPr lvl="1"/>
            <a:r>
              <a:rPr lang="en-US" dirty="0" smtClean="0"/>
              <a:t>Go to K</a:t>
            </a:r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2667000" y="2223655"/>
            <a:ext cx="1295400" cy="381000"/>
          </a:xfrm>
          <a:prstGeom prst="flowChartTerminator">
            <a:avLst/>
          </a:pr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2687782" y="3429000"/>
            <a:ext cx="1295400" cy="381000"/>
          </a:xfrm>
          <a:prstGeom prst="flowChartTerminator">
            <a:avLst/>
          </a:pr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650246">
            <a:off x="3006436" y="2257137"/>
            <a:ext cx="83127" cy="157018"/>
          </a:xfrm>
          <a:custGeom>
            <a:avLst/>
            <a:gdLst>
              <a:gd name="connsiteX0" fmla="*/ 0 w 83127"/>
              <a:gd name="connsiteY0" fmla="*/ 157018 h 157018"/>
              <a:gd name="connsiteX1" fmla="*/ 36945 w 83127"/>
              <a:gd name="connsiteY1" fmla="*/ 73891 h 157018"/>
              <a:gd name="connsiteX2" fmla="*/ 64654 w 83127"/>
              <a:gd name="connsiteY2" fmla="*/ 36946 h 157018"/>
              <a:gd name="connsiteX3" fmla="*/ 83127 w 83127"/>
              <a:gd name="connsiteY3" fmla="*/ 0 h 15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" h="157018">
                <a:moveTo>
                  <a:pt x="0" y="157018"/>
                </a:moveTo>
                <a:cubicBezTo>
                  <a:pt x="9734" y="132683"/>
                  <a:pt x="22560" y="96906"/>
                  <a:pt x="36945" y="73891"/>
                </a:cubicBezTo>
                <a:cubicBezTo>
                  <a:pt x="45104" y="60837"/>
                  <a:pt x="55418" y="49261"/>
                  <a:pt x="64654" y="36946"/>
                </a:cubicBezTo>
                <a:cubicBezTo>
                  <a:pt x="75268" y="5106"/>
                  <a:pt x="67006" y="16121"/>
                  <a:pt x="83127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19400" y="2369128"/>
            <a:ext cx="83127" cy="157018"/>
          </a:xfrm>
          <a:custGeom>
            <a:avLst/>
            <a:gdLst>
              <a:gd name="connsiteX0" fmla="*/ 0 w 83127"/>
              <a:gd name="connsiteY0" fmla="*/ 157018 h 157018"/>
              <a:gd name="connsiteX1" fmla="*/ 36945 w 83127"/>
              <a:gd name="connsiteY1" fmla="*/ 73891 h 157018"/>
              <a:gd name="connsiteX2" fmla="*/ 64654 w 83127"/>
              <a:gd name="connsiteY2" fmla="*/ 36946 h 157018"/>
              <a:gd name="connsiteX3" fmla="*/ 83127 w 83127"/>
              <a:gd name="connsiteY3" fmla="*/ 0 h 15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" h="157018">
                <a:moveTo>
                  <a:pt x="0" y="157018"/>
                </a:moveTo>
                <a:cubicBezTo>
                  <a:pt x="9734" y="132683"/>
                  <a:pt x="22560" y="96906"/>
                  <a:pt x="36945" y="73891"/>
                </a:cubicBezTo>
                <a:cubicBezTo>
                  <a:pt x="45104" y="60837"/>
                  <a:pt x="55418" y="49261"/>
                  <a:pt x="64654" y="36946"/>
                </a:cubicBezTo>
                <a:cubicBezTo>
                  <a:pt x="75268" y="5106"/>
                  <a:pt x="67006" y="16121"/>
                  <a:pt x="83127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4483048">
            <a:off x="3144982" y="2409537"/>
            <a:ext cx="83127" cy="157018"/>
          </a:xfrm>
          <a:custGeom>
            <a:avLst/>
            <a:gdLst>
              <a:gd name="connsiteX0" fmla="*/ 0 w 83127"/>
              <a:gd name="connsiteY0" fmla="*/ 157018 h 157018"/>
              <a:gd name="connsiteX1" fmla="*/ 36945 w 83127"/>
              <a:gd name="connsiteY1" fmla="*/ 73891 h 157018"/>
              <a:gd name="connsiteX2" fmla="*/ 64654 w 83127"/>
              <a:gd name="connsiteY2" fmla="*/ 36946 h 157018"/>
              <a:gd name="connsiteX3" fmla="*/ 83127 w 83127"/>
              <a:gd name="connsiteY3" fmla="*/ 0 h 15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" h="157018">
                <a:moveTo>
                  <a:pt x="0" y="157018"/>
                </a:moveTo>
                <a:cubicBezTo>
                  <a:pt x="9734" y="132683"/>
                  <a:pt x="22560" y="96906"/>
                  <a:pt x="36945" y="73891"/>
                </a:cubicBezTo>
                <a:cubicBezTo>
                  <a:pt x="45104" y="60837"/>
                  <a:pt x="55418" y="49261"/>
                  <a:pt x="64654" y="36946"/>
                </a:cubicBezTo>
                <a:cubicBezTo>
                  <a:pt x="75268" y="5106"/>
                  <a:pt x="67006" y="16121"/>
                  <a:pt x="83127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9449787">
            <a:off x="3321646" y="2267527"/>
            <a:ext cx="83127" cy="157018"/>
          </a:xfrm>
          <a:custGeom>
            <a:avLst/>
            <a:gdLst>
              <a:gd name="connsiteX0" fmla="*/ 0 w 83127"/>
              <a:gd name="connsiteY0" fmla="*/ 157018 h 157018"/>
              <a:gd name="connsiteX1" fmla="*/ 36945 w 83127"/>
              <a:gd name="connsiteY1" fmla="*/ 73891 h 157018"/>
              <a:gd name="connsiteX2" fmla="*/ 64654 w 83127"/>
              <a:gd name="connsiteY2" fmla="*/ 36946 h 157018"/>
              <a:gd name="connsiteX3" fmla="*/ 83127 w 83127"/>
              <a:gd name="connsiteY3" fmla="*/ 0 h 15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" h="157018">
                <a:moveTo>
                  <a:pt x="0" y="157018"/>
                </a:moveTo>
                <a:cubicBezTo>
                  <a:pt x="9734" y="132683"/>
                  <a:pt x="22560" y="96906"/>
                  <a:pt x="36945" y="73891"/>
                </a:cubicBezTo>
                <a:cubicBezTo>
                  <a:pt x="45104" y="60837"/>
                  <a:pt x="55418" y="49261"/>
                  <a:pt x="64654" y="36946"/>
                </a:cubicBezTo>
                <a:cubicBezTo>
                  <a:pt x="75268" y="5106"/>
                  <a:pt x="67006" y="16121"/>
                  <a:pt x="83127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2420313">
            <a:off x="3502628" y="2395838"/>
            <a:ext cx="83127" cy="157018"/>
          </a:xfrm>
          <a:custGeom>
            <a:avLst/>
            <a:gdLst>
              <a:gd name="connsiteX0" fmla="*/ 0 w 83127"/>
              <a:gd name="connsiteY0" fmla="*/ 157018 h 157018"/>
              <a:gd name="connsiteX1" fmla="*/ 36945 w 83127"/>
              <a:gd name="connsiteY1" fmla="*/ 73891 h 157018"/>
              <a:gd name="connsiteX2" fmla="*/ 64654 w 83127"/>
              <a:gd name="connsiteY2" fmla="*/ 36946 h 157018"/>
              <a:gd name="connsiteX3" fmla="*/ 83127 w 83127"/>
              <a:gd name="connsiteY3" fmla="*/ 0 h 15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" h="157018">
                <a:moveTo>
                  <a:pt x="0" y="157018"/>
                </a:moveTo>
                <a:cubicBezTo>
                  <a:pt x="9734" y="132683"/>
                  <a:pt x="22560" y="96906"/>
                  <a:pt x="36945" y="73891"/>
                </a:cubicBezTo>
                <a:cubicBezTo>
                  <a:pt x="45104" y="60837"/>
                  <a:pt x="55418" y="49261"/>
                  <a:pt x="64654" y="36946"/>
                </a:cubicBezTo>
                <a:cubicBezTo>
                  <a:pt x="75268" y="5106"/>
                  <a:pt x="67006" y="16121"/>
                  <a:pt x="83127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075091">
            <a:off x="3832138" y="2382836"/>
            <a:ext cx="83127" cy="157018"/>
          </a:xfrm>
          <a:custGeom>
            <a:avLst/>
            <a:gdLst>
              <a:gd name="connsiteX0" fmla="*/ 0 w 83127"/>
              <a:gd name="connsiteY0" fmla="*/ 157018 h 157018"/>
              <a:gd name="connsiteX1" fmla="*/ 36945 w 83127"/>
              <a:gd name="connsiteY1" fmla="*/ 73891 h 157018"/>
              <a:gd name="connsiteX2" fmla="*/ 64654 w 83127"/>
              <a:gd name="connsiteY2" fmla="*/ 36946 h 157018"/>
              <a:gd name="connsiteX3" fmla="*/ 83127 w 83127"/>
              <a:gd name="connsiteY3" fmla="*/ 0 h 15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" h="157018">
                <a:moveTo>
                  <a:pt x="0" y="157018"/>
                </a:moveTo>
                <a:cubicBezTo>
                  <a:pt x="9734" y="132683"/>
                  <a:pt x="22560" y="96906"/>
                  <a:pt x="36945" y="73891"/>
                </a:cubicBezTo>
                <a:cubicBezTo>
                  <a:pt x="45104" y="60837"/>
                  <a:pt x="55418" y="49261"/>
                  <a:pt x="64654" y="36946"/>
                </a:cubicBezTo>
                <a:cubicBezTo>
                  <a:pt x="75268" y="5106"/>
                  <a:pt x="67006" y="16121"/>
                  <a:pt x="83127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4442214">
            <a:off x="3608665" y="2224712"/>
            <a:ext cx="83127" cy="157018"/>
          </a:xfrm>
          <a:custGeom>
            <a:avLst/>
            <a:gdLst>
              <a:gd name="connsiteX0" fmla="*/ 0 w 83127"/>
              <a:gd name="connsiteY0" fmla="*/ 157018 h 157018"/>
              <a:gd name="connsiteX1" fmla="*/ 36945 w 83127"/>
              <a:gd name="connsiteY1" fmla="*/ 73891 h 157018"/>
              <a:gd name="connsiteX2" fmla="*/ 64654 w 83127"/>
              <a:gd name="connsiteY2" fmla="*/ 36946 h 157018"/>
              <a:gd name="connsiteX3" fmla="*/ 83127 w 83127"/>
              <a:gd name="connsiteY3" fmla="*/ 0 h 15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" h="157018">
                <a:moveTo>
                  <a:pt x="0" y="157018"/>
                </a:moveTo>
                <a:cubicBezTo>
                  <a:pt x="9734" y="132683"/>
                  <a:pt x="22560" y="96906"/>
                  <a:pt x="36945" y="73891"/>
                </a:cubicBezTo>
                <a:cubicBezTo>
                  <a:pt x="45104" y="60837"/>
                  <a:pt x="55418" y="49261"/>
                  <a:pt x="64654" y="36946"/>
                </a:cubicBezTo>
                <a:cubicBezTo>
                  <a:pt x="75268" y="5106"/>
                  <a:pt x="67006" y="16121"/>
                  <a:pt x="83127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75B4D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13. Composition of non-rounded tubular scat &lt;1” 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375B4D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Does the scat contain little to no insect parts?</a:t>
            </a:r>
            <a:endParaRPr lang="en-US" dirty="0" smtClean="0"/>
          </a:p>
          <a:p>
            <a:pPr lvl="1"/>
            <a:r>
              <a:rPr lang="en-US" dirty="0" smtClean="0"/>
              <a:t>Go to L</a:t>
            </a: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Does the scat sparkle with </a:t>
            </a:r>
            <a:r>
              <a:rPr lang="en-US" dirty="0" smtClean="0"/>
              <a:t>insect exoskeletons?</a:t>
            </a:r>
          </a:p>
          <a:p>
            <a:pPr lvl="1"/>
            <a:r>
              <a:rPr lang="en-US" dirty="0" smtClean="0"/>
              <a:t>Go to 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971800" y="2209800"/>
            <a:ext cx="1244872" cy="460453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048000" y="3733800"/>
            <a:ext cx="1244872" cy="460453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3352800" y="3964026"/>
            <a:ext cx="152400" cy="150774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3622811" y="3813252"/>
            <a:ext cx="152400" cy="150774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3962400" y="3964026"/>
            <a:ext cx="152400" cy="150774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14. </a:t>
            </a:r>
            <a:r>
              <a:rPr lang="en-US" dirty="0"/>
              <a:t>End shape of tubular scat &gt;1” long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Is the scat tubular and rounded on both ends?</a:t>
            </a:r>
            <a:endParaRPr lang="en-US" dirty="0" smtClean="0"/>
          </a:p>
          <a:p>
            <a:pPr lvl="1"/>
            <a:r>
              <a:rPr lang="en-US" dirty="0" smtClean="0"/>
              <a:t>Go to 15</a:t>
            </a: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Is the scat tubular, tapered and pointed at one end?</a:t>
            </a:r>
            <a:endParaRPr lang="en-US" dirty="0" smtClean="0"/>
          </a:p>
          <a:p>
            <a:pPr lvl="1"/>
            <a:r>
              <a:rPr lang="en-US" dirty="0" smtClean="0"/>
              <a:t>Go to N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Is the scat tubular and tapered at both ends?</a:t>
            </a:r>
            <a:endParaRPr lang="en-US" dirty="0" smtClean="0"/>
          </a:p>
          <a:p>
            <a:pPr lvl="1"/>
            <a:r>
              <a:rPr lang="en-US" dirty="0" smtClean="0"/>
              <a:t>Go to O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2971800" y="2286000"/>
            <a:ext cx="1295400" cy="381000"/>
          </a:xfrm>
          <a:prstGeom prst="flowChartTerminator">
            <a:avLst/>
          </a:pr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H="1">
            <a:off x="2971800" y="3505200"/>
            <a:ext cx="1345928" cy="460453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60834" y="5010150"/>
            <a:ext cx="1534966" cy="323850"/>
          </a:xfrm>
          <a:custGeom>
            <a:avLst/>
            <a:gdLst>
              <a:gd name="connsiteX0" fmla="*/ 10966 w 1877866"/>
              <a:gd name="connsiteY0" fmla="*/ 228600 h 476250"/>
              <a:gd name="connsiteX1" fmla="*/ 87166 w 1877866"/>
              <a:gd name="connsiteY1" fmla="*/ 190500 h 476250"/>
              <a:gd name="connsiteX2" fmla="*/ 115741 w 1877866"/>
              <a:gd name="connsiteY2" fmla="*/ 180975 h 476250"/>
              <a:gd name="connsiteX3" fmla="*/ 144316 w 1877866"/>
              <a:gd name="connsiteY3" fmla="*/ 161925 h 476250"/>
              <a:gd name="connsiteX4" fmla="*/ 172891 w 1877866"/>
              <a:gd name="connsiteY4" fmla="*/ 152400 h 476250"/>
              <a:gd name="connsiteX5" fmla="*/ 230041 w 1877866"/>
              <a:gd name="connsiteY5" fmla="*/ 114300 h 476250"/>
              <a:gd name="connsiteX6" fmla="*/ 315766 w 1877866"/>
              <a:gd name="connsiteY6" fmla="*/ 76200 h 476250"/>
              <a:gd name="connsiteX7" fmla="*/ 649141 w 1877866"/>
              <a:gd name="connsiteY7" fmla="*/ 66675 h 476250"/>
              <a:gd name="connsiteX8" fmla="*/ 744391 w 1877866"/>
              <a:gd name="connsiteY8" fmla="*/ 47625 h 476250"/>
              <a:gd name="connsiteX9" fmla="*/ 772966 w 1877866"/>
              <a:gd name="connsiteY9" fmla="*/ 28575 h 476250"/>
              <a:gd name="connsiteX10" fmla="*/ 849166 w 1877866"/>
              <a:gd name="connsiteY10" fmla="*/ 9525 h 476250"/>
              <a:gd name="connsiteX11" fmla="*/ 877741 w 1877866"/>
              <a:gd name="connsiteY11" fmla="*/ 0 h 476250"/>
              <a:gd name="connsiteX12" fmla="*/ 1030141 w 1877866"/>
              <a:gd name="connsiteY12" fmla="*/ 9525 h 476250"/>
              <a:gd name="connsiteX13" fmla="*/ 1087291 w 1877866"/>
              <a:gd name="connsiteY13" fmla="*/ 28575 h 476250"/>
              <a:gd name="connsiteX14" fmla="*/ 1249216 w 1877866"/>
              <a:gd name="connsiteY14" fmla="*/ 19050 h 476250"/>
              <a:gd name="connsiteX15" fmla="*/ 1277791 w 1877866"/>
              <a:gd name="connsiteY15" fmla="*/ 9525 h 476250"/>
              <a:gd name="connsiteX16" fmla="*/ 1430191 w 1877866"/>
              <a:gd name="connsiteY16" fmla="*/ 28575 h 476250"/>
              <a:gd name="connsiteX17" fmla="*/ 1487341 w 1877866"/>
              <a:gd name="connsiteY17" fmla="*/ 47625 h 476250"/>
              <a:gd name="connsiteX18" fmla="*/ 1515916 w 1877866"/>
              <a:gd name="connsiteY18" fmla="*/ 57150 h 476250"/>
              <a:gd name="connsiteX19" fmla="*/ 1582591 w 1877866"/>
              <a:gd name="connsiteY19" fmla="*/ 85725 h 476250"/>
              <a:gd name="connsiteX20" fmla="*/ 1677841 w 1877866"/>
              <a:gd name="connsiteY20" fmla="*/ 114300 h 476250"/>
              <a:gd name="connsiteX21" fmla="*/ 1877866 w 1877866"/>
              <a:gd name="connsiteY21" fmla="*/ 133350 h 476250"/>
              <a:gd name="connsiteX22" fmla="*/ 1820716 w 1877866"/>
              <a:gd name="connsiteY22" fmla="*/ 171450 h 476250"/>
              <a:gd name="connsiteX23" fmla="*/ 1792141 w 1877866"/>
              <a:gd name="connsiteY23" fmla="*/ 180975 h 476250"/>
              <a:gd name="connsiteX24" fmla="*/ 1734991 w 1877866"/>
              <a:gd name="connsiteY24" fmla="*/ 219075 h 476250"/>
              <a:gd name="connsiteX25" fmla="*/ 1706416 w 1877866"/>
              <a:gd name="connsiteY25" fmla="*/ 276225 h 476250"/>
              <a:gd name="connsiteX26" fmla="*/ 1677841 w 1877866"/>
              <a:gd name="connsiteY26" fmla="*/ 295275 h 476250"/>
              <a:gd name="connsiteX27" fmla="*/ 1592116 w 1877866"/>
              <a:gd name="connsiteY27" fmla="*/ 361950 h 476250"/>
              <a:gd name="connsiteX28" fmla="*/ 1563541 w 1877866"/>
              <a:gd name="connsiteY28" fmla="*/ 371475 h 476250"/>
              <a:gd name="connsiteX29" fmla="*/ 1373041 w 1877866"/>
              <a:gd name="connsiteY29" fmla="*/ 390525 h 476250"/>
              <a:gd name="connsiteX30" fmla="*/ 1268266 w 1877866"/>
              <a:gd name="connsiteY30" fmla="*/ 400050 h 476250"/>
              <a:gd name="connsiteX31" fmla="*/ 1211116 w 1877866"/>
              <a:gd name="connsiteY31" fmla="*/ 419100 h 476250"/>
              <a:gd name="connsiteX32" fmla="*/ 1182541 w 1877866"/>
              <a:gd name="connsiteY32" fmla="*/ 428625 h 476250"/>
              <a:gd name="connsiteX33" fmla="*/ 1153966 w 1877866"/>
              <a:gd name="connsiteY33" fmla="*/ 447675 h 476250"/>
              <a:gd name="connsiteX34" fmla="*/ 1077766 w 1877866"/>
              <a:gd name="connsiteY34" fmla="*/ 457200 h 476250"/>
              <a:gd name="connsiteX35" fmla="*/ 982516 w 1877866"/>
              <a:gd name="connsiteY35" fmla="*/ 466725 h 476250"/>
              <a:gd name="connsiteX36" fmla="*/ 896791 w 1877866"/>
              <a:gd name="connsiteY36" fmla="*/ 476250 h 476250"/>
              <a:gd name="connsiteX37" fmla="*/ 639616 w 1877866"/>
              <a:gd name="connsiteY37" fmla="*/ 466725 h 476250"/>
              <a:gd name="connsiteX38" fmla="*/ 611041 w 1877866"/>
              <a:gd name="connsiteY38" fmla="*/ 457200 h 476250"/>
              <a:gd name="connsiteX39" fmla="*/ 525316 w 1877866"/>
              <a:gd name="connsiteY39" fmla="*/ 438150 h 476250"/>
              <a:gd name="connsiteX40" fmla="*/ 496741 w 1877866"/>
              <a:gd name="connsiteY40" fmla="*/ 419100 h 476250"/>
              <a:gd name="connsiteX41" fmla="*/ 439591 w 1877866"/>
              <a:gd name="connsiteY41" fmla="*/ 400050 h 476250"/>
              <a:gd name="connsiteX42" fmla="*/ 382441 w 1877866"/>
              <a:gd name="connsiteY42" fmla="*/ 381000 h 476250"/>
              <a:gd name="connsiteX43" fmla="*/ 353866 w 1877866"/>
              <a:gd name="connsiteY43" fmla="*/ 371475 h 476250"/>
              <a:gd name="connsiteX44" fmla="*/ 315766 w 1877866"/>
              <a:gd name="connsiteY44" fmla="*/ 361950 h 476250"/>
              <a:gd name="connsiteX45" fmla="*/ 258616 w 1877866"/>
              <a:gd name="connsiteY45" fmla="*/ 342900 h 476250"/>
              <a:gd name="connsiteX46" fmla="*/ 230041 w 1877866"/>
              <a:gd name="connsiteY46" fmla="*/ 323850 h 476250"/>
              <a:gd name="connsiteX47" fmla="*/ 172891 w 1877866"/>
              <a:gd name="connsiteY47" fmla="*/ 304800 h 476250"/>
              <a:gd name="connsiteX48" fmla="*/ 144316 w 1877866"/>
              <a:gd name="connsiteY48" fmla="*/ 295275 h 476250"/>
              <a:gd name="connsiteX49" fmla="*/ 115741 w 1877866"/>
              <a:gd name="connsiteY49" fmla="*/ 285750 h 476250"/>
              <a:gd name="connsiteX50" fmla="*/ 20491 w 1877866"/>
              <a:gd name="connsiteY50" fmla="*/ 266700 h 476250"/>
              <a:gd name="connsiteX51" fmla="*/ 1441 w 1877866"/>
              <a:gd name="connsiteY51" fmla="*/ 238125 h 476250"/>
              <a:gd name="connsiteX52" fmla="*/ 10966 w 1877866"/>
              <a:gd name="connsiteY52" fmla="*/ 22860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77866" h="476250">
                <a:moveTo>
                  <a:pt x="10966" y="228600"/>
                </a:moveTo>
                <a:cubicBezTo>
                  <a:pt x="25253" y="220663"/>
                  <a:pt x="-26971" y="247568"/>
                  <a:pt x="87166" y="190500"/>
                </a:cubicBezTo>
                <a:cubicBezTo>
                  <a:pt x="96146" y="186010"/>
                  <a:pt x="106761" y="185465"/>
                  <a:pt x="115741" y="180975"/>
                </a:cubicBezTo>
                <a:cubicBezTo>
                  <a:pt x="125980" y="175855"/>
                  <a:pt x="134077" y="167045"/>
                  <a:pt x="144316" y="161925"/>
                </a:cubicBezTo>
                <a:cubicBezTo>
                  <a:pt x="153296" y="157435"/>
                  <a:pt x="164114" y="157276"/>
                  <a:pt x="172891" y="152400"/>
                </a:cubicBezTo>
                <a:cubicBezTo>
                  <a:pt x="192905" y="141281"/>
                  <a:pt x="210991" y="127000"/>
                  <a:pt x="230041" y="114300"/>
                </a:cubicBezTo>
                <a:cubicBezTo>
                  <a:pt x="256806" y="96457"/>
                  <a:pt x="280238" y="77215"/>
                  <a:pt x="315766" y="76200"/>
                </a:cubicBezTo>
                <a:lnTo>
                  <a:pt x="649141" y="66675"/>
                </a:lnTo>
                <a:cubicBezTo>
                  <a:pt x="673712" y="63165"/>
                  <a:pt x="717792" y="60925"/>
                  <a:pt x="744391" y="47625"/>
                </a:cubicBezTo>
                <a:cubicBezTo>
                  <a:pt x="754630" y="42505"/>
                  <a:pt x="762727" y="33695"/>
                  <a:pt x="772966" y="28575"/>
                </a:cubicBezTo>
                <a:cubicBezTo>
                  <a:pt x="794739" y="17689"/>
                  <a:pt x="827429" y="14959"/>
                  <a:pt x="849166" y="9525"/>
                </a:cubicBezTo>
                <a:cubicBezTo>
                  <a:pt x="858906" y="7090"/>
                  <a:pt x="868216" y="3175"/>
                  <a:pt x="877741" y="0"/>
                </a:cubicBezTo>
                <a:cubicBezTo>
                  <a:pt x="928541" y="3175"/>
                  <a:pt x="979709" y="2648"/>
                  <a:pt x="1030141" y="9525"/>
                </a:cubicBezTo>
                <a:cubicBezTo>
                  <a:pt x="1050037" y="12238"/>
                  <a:pt x="1087291" y="28575"/>
                  <a:pt x="1087291" y="28575"/>
                </a:cubicBezTo>
                <a:cubicBezTo>
                  <a:pt x="1141266" y="25400"/>
                  <a:pt x="1195416" y="24430"/>
                  <a:pt x="1249216" y="19050"/>
                </a:cubicBezTo>
                <a:cubicBezTo>
                  <a:pt x="1259206" y="18051"/>
                  <a:pt x="1267751" y="9525"/>
                  <a:pt x="1277791" y="9525"/>
                </a:cubicBezTo>
                <a:cubicBezTo>
                  <a:pt x="1301800" y="9525"/>
                  <a:pt x="1400670" y="24358"/>
                  <a:pt x="1430191" y="28575"/>
                </a:cubicBezTo>
                <a:lnTo>
                  <a:pt x="1487341" y="47625"/>
                </a:lnTo>
                <a:cubicBezTo>
                  <a:pt x="1496866" y="50800"/>
                  <a:pt x="1507562" y="51581"/>
                  <a:pt x="1515916" y="57150"/>
                </a:cubicBezTo>
                <a:cubicBezTo>
                  <a:pt x="1561251" y="87373"/>
                  <a:pt x="1526675" y="68950"/>
                  <a:pt x="1582591" y="85725"/>
                </a:cubicBezTo>
                <a:cubicBezTo>
                  <a:pt x="1614349" y="95252"/>
                  <a:pt x="1644910" y="108811"/>
                  <a:pt x="1677841" y="114300"/>
                </a:cubicBezTo>
                <a:cubicBezTo>
                  <a:pt x="1740668" y="124771"/>
                  <a:pt x="1816576" y="128635"/>
                  <a:pt x="1877866" y="133350"/>
                </a:cubicBezTo>
                <a:cubicBezTo>
                  <a:pt x="1858816" y="146050"/>
                  <a:pt x="1842436" y="164210"/>
                  <a:pt x="1820716" y="171450"/>
                </a:cubicBezTo>
                <a:cubicBezTo>
                  <a:pt x="1811191" y="174625"/>
                  <a:pt x="1800918" y="176099"/>
                  <a:pt x="1792141" y="180975"/>
                </a:cubicBezTo>
                <a:cubicBezTo>
                  <a:pt x="1772127" y="192094"/>
                  <a:pt x="1734991" y="219075"/>
                  <a:pt x="1734991" y="219075"/>
                </a:cubicBezTo>
                <a:cubicBezTo>
                  <a:pt x="1727244" y="242316"/>
                  <a:pt x="1724880" y="257761"/>
                  <a:pt x="1706416" y="276225"/>
                </a:cubicBezTo>
                <a:cubicBezTo>
                  <a:pt x="1698321" y="284320"/>
                  <a:pt x="1686635" y="287946"/>
                  <a:pt x="1677841" y="295275"/>
                </a:cubicBezTo>
                <a:cubicBezTo>
                  <a:pt x="1644967" y="322670"/>
                  <a:pt x="1640264" y="345901"/>
                  <a:pt x="1592116" y="361950"/>
                </a:cubicBezTo>
                <a:cubicBezTo>
                  <a:pt x="1582591" y="365125"/>
                  <a:pt x="1573281" y="369040"/>
                  <a:pt x="1563541" y="371475"/>
                </a:cubicBezTo>
                <a:cubicBezTo>
                  <a:pt x="1493195" y="389061"/>
                  <a:pt x="1461066" y="383754"/>
                  <a:pt x="1373041" y="390525"/>
                </a:cubicBezTo>
                <a:cubicBezTo>
                  <a:pt x="1338075" y="393215"/>
                  <a:pt x="1303191" y="396875"/>
                  <a:pt x="1268266" y="400050"/>
                </a:cubicBezTo>
                <a:lnTo>
                  <a:pt x="1211116" y="419100"/>
                </a:lnTo>
                <a:cubicBezTo>
                  <a:pt x="1201591" y="422275"/>
                  <a:pt x="1190895" y="423056"/>
                  <a:pt x="1182541" y="428625"/>
                </a:cubicBezTo>
                <a:cubicBezTo>
                  <a:pt x="1173016" y="434975"/>
                  <a:pt x="1165010" y="444663"/>
                  <a:pt x="1153966" y="447675"/>
                </a:cubicBezTo>
                <a:cubicBezTo>
                  <a:pt x="1129270" y="454410"/>
                  <a:pt x="1103207" y="454373"/>
                  <a:pt x="1077766" y="457200"/>
                </a:cubicBezTo>
                <a:cubicBezTo>
                  <a:pt x="1046053" y="460724"/>
                  <a:pt x="1014249" y="463385"/>
                  <a:pt x="982516" y="466725"/>
                </a:cubicBezTo>
                <a:lnTo>
                  <a:pt x="896791" y="476250"/>
                </a:lnTo>
                <a:cubicBezTo>
                  <a:pt x="811066" y="473075"/>
                  <a:pt x="725210" y="472431"/>
                  <a:pt x="639616" y="466725"/>
                </a:cubicBezTo>
                <a:cubicBezTo>
                  <a:pt x="629598" y="466057"/>
                  <a:pt x="620842" y="459378"/>
                  <a:pt x="611041" y="457200"/>
                </a:cubicBezTo>
                <a:cubicBezTo>
                  <a:pt x="584701" y="451347"/>
                  <a:pt x="551047" y="451015"/>
                  <a:pt x="525316" y="438150"/>
                </a:cubicBezTo>
                <a:cubicBezTo>
                  <a:pt x="515077" y="433030"/>
                  <a:pt x="507202" y="423749"/>
                  <a:pt x="496741" y="419100"/>
                </a:cubicBezTo>
                <a:cubicBezTo>
                  <a:pt x="478391" y="410945"/>
                  <a:pt x="458641" y="406400"/>
                  <a:pt x="439591" y="400050"/>
                </a:cubicBezTo>
                <a:lnTo>
                  <a:pt x="382441" y="381000"/>
                </a:lnTo>
                <a:cubicBezTo>
                  <a:pt x="372916" y="377825"/>
                  <a:pt x="363606" y="373910"/>
                  <a:pt x="353866" y="371475"/>
                </a:cubicBezTo>
                <a:cubicBezTo>
                  <a:pt x="341166" y="368300"/>
                  <a:pt x="328305" y="365712"/>
                  <a:pt x="315766" y="361950"/>
                </a:cubicBezTo>
                <a:cubicBezTo>
                  <a:pt x="296532" y="356180"/>
                  <a:pt x="275324" y="354039"/>
                  <a:pt x="258616" y="342900"/>
                </a:cubicBezTo>
                <a:cubicBezTo>
                  <a:pt x="249091" y="336550"/>
                  <a:pt x="240502" y="328499"/>
                  <a:pt x="230041" y="323850"/>
                </a:cubicBezTo>
                <a:cubicBezTo>
                  <a:pt x="211691" y="315695"/>
                  <a:pt x="191941" y="311150"/>
                  <a:pt x="172891" y="304800"/>
                </a:cubicBezTo>
                <a:lnTo>
                  <a:pt x="144316" y="295275"/>
                </a:lnTo>
                <a:cubicBezTo>
                  <a:pt x="134791" y="292100"/>
                  <a:pt x="125586" y="287719"/>
                  <a:pt x="115741" y="285750"/>
                </a:cubicBezTo>
                <a:lnTo>
                  <a:pt x="20491" y="266700"/>
                </a:lnTo>
                <a:cubicBezTo>
                  <a:pt x="14141" y="257175"/>
                  <a:pt x="-5428" y="247283"/>
                  <a:pt x="1441" y="238125"/>
                </a:cubicBezTo>
                <a:cubicBezTo>
                  <a:pt x="9052" y="227977"/>
                  <a:pt x="-3321" y="236537"/>
                  <a:pt x="10966" y="228600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3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/>
              <a:t>15. </a:t>
            </a:r>
            <a:r>
              <a:rPr lang="en-US" dirty="0"/>
              <a:t>Composition of scat &gt;1” long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Hair, solitary piles, usually not covered, semi smooth, constrictions possible?</a:t>
            </a:r>
            <a:endParaRPr lang="en-US" dirty="0" smtClean="0"/>
          </a:p>
          <a:p>
            <a:pPr lvl="1"/>
            <a:r>
              <a:rPr lang="en-US" dirty="0" smtClean="0"/>
              <a:t>Go to P</a:t>
            </a: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Usually covered, grouped, granular, even diameter, may have nuts, berries, corn?</a:t>
            </a:r>
            <a:endParaRPr lang="en-US" dirty="0" smtClean="0"/>
          </a:p>
          <a:p>
            <a:pPr lvl="1"/>
            <a:r>
              <a:rPr lang="en-US" dirty="0" smtClean="0"/>
              <a:t>Go to Q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Not smooth, covered, insect parts possible, little or no plant parts, usually dark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Go to R</a:t>
            </a:r>
          </a:p>
          <a:p>
            <a:pPr marL="0" indent="0">
              <a:buNone/>
            </a:pPr>
            <a:r>
              <a:rPr lang="en-US" dirty="0" smtClean="0"/>
              <a:t>d. Non-distinctive, varies with food, usually smooth, Insect parts possible?</a:t>
            </a:r>
          </a:p>
          <a:p>
            <a:pPr lvl="1"/>
            <a:r>
              <a:rPr lang="en-US" dirty="0" smtClean="0"/>
              <a:t>Go to </a:t>
            </a:r>
            <a:r>
              <a:rPr lang="en-US" dirty="0"/>
              <a:t>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80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A: Mouse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4"/>
          <a:stretch/>
        </p:blipFill>
        <p:spPr>
          <a:xfrm>
            <a:off x="4343400" y="2381250"/>
            <a:ext cx="4172527" cy="26479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2362200"/>
            <a:ext cx="3943841" cy="2590800"/>
          </a:xfrm>
        </p:spPr>
      </p:pic>
      <p:sp>
        <p:nvSpPr>
          <p:cNvPr id="7" name="Frame 6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2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2369578"/>
            <a:ext cx="4010025" cy="2671293"/>
          </a:xfr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B: Songbird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397823"/>
            <a:ext cx="4053958" cy="261480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What is a </a:t>
            </a:r>
            <a:r>
              <a:rPr lang="en-US" dirty="0"/>
              <a:t>d</a:t>
            </a:r>
            <a:r>
              <a:rPr lang="en-US" dirty="0" smtClean="0"/>
              <a:t>ichotomous key?</a:t>
            </a:r>
          </a:p>
          <a:p>
            <a:pPr lvl="1"/>
            <a:r>
              <a:rPr lang="en-US" sz="2000" i="1" dirty="0"/>
              <a:t> a tool that allows the user to determine the identity of items in the natural world, such as trees, wildflowers, mammals, reptiles, rocks, and fish. </a:t>
            </a:r>
            <a:r>
              <a:rPr lang="en-US" sz="2000" b="1" i="1" dirty="0"/>
              <a:t>Keys</a:t>
            </a:r>
            <a:r>
              <a:rPr lang="en-US" sz="2000" i="1" dirty="0"/>
              <a:t> consist of a series of choices that lead the user to the correct name of a given item. </a:t>
            </a:r>
            <a:r>
              <a:rPr lang="en-US" sz="1200" i="1" dirty="0"/>
              <a:t>(</a:t>
            </a:r>
            <a:r>
              <a:rPr lang="en-US" sz="1200" i="1" dirty="0">
                <a:hlinkClick r:id="rId2"/>
              </a:rPr>
              <a:t>https://</a:t>
            </a:r>
            <a:r>
              <a:rPr lang="en-US" sz="1200" i="1" dirty="0" smtClean="0">
                <a:hlinkClick r:id="rId2"/>
              </a:rPr>
              <a:t>oregonstate.edu/trees/dichotomous_key.html</a:t>
            </a:r>
            <a:r>
              <a:rPr lang="en-US" sz="1200" i="1" dirty="0"/>
              <a:t>)</a:t>
            </a:r>
            <a:endParaRPr lang="en-US" sz="1200" i="1" dirty="0" smtClean="0"/>
          </a:p>
          <a:p>
            <a:r>
              <a:rPr lang="en-US" dirty="0" smtClean="0"/>
              <a:t>How do you use a dichotomous key?</a:t>
            </a:r>
          </a:p>
          <a:p>
            <a:pPr lvl="1"/>
            <a:r>
              <a:rPr lang="en-US" dirty="0"/>
              <a:t> </a:t>
            </a:r>
            <a:r>
              <a:rPr lang="en-US" sz="2000" i="1" dirty="0" smtClean="0"/>
              <a:t>Start with #1, answer each question respectively until you reach a letter, the letter is the animal you are looking for. </a:t>
            </a:r>
          </a:p>
        </p:txBody>
      </p:sp>
    </p:spTree>
    <p:extLst>
      <p:ext uri="{BB962C8B-B14F-4D97-AF65-F5344CB8AC3E}">
        <p14:creationId xmlns:p14="http://schemas.microsoft.com/office/powerpoint/2010/main" val="55388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: Turtle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5" b="20409"/>
          <a:stretch/>
        </p:blipFill>
        <p:spPr>
          <a:xfrm>
            <a:off x="4600575" y="2362199"/>
            <a:ext cx="3915463" cy="2754097"/>
          </a:xfrm>
        </p:spPr>
      </p:pic>
      <p:sp>
        <p:nvSpPr>
          <p:cNvPr id="12" name="Frame 11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1" r="6678"/>
          <a:stretch/>
        </p:blipFill>
        <p:spPr>
          <a:xfrm>
            <a:off x="612972" y="2438400"/>
            <a:ext cx="386040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B: Songbird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020094"/>
            <a:ext cx="5524500" cy="3686175"/>
          </a:xfrm>
        </p:spPr>
      </p:pic>
      <p:sp>
        <p:nvSpPr>
          <p:cNvPr id="7" name="Rectangle 6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: Snake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19423"/>
            <a:ext cx="3886200" cy="2584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34599"/>
            <a:ext cx="4000500" cy="2669299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4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E: Salamander/Skink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87463"/>
            <a:ext cx="3962400" cy="266610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7"/>
          <a:stretch/>
        </p:blipFill>
        <p:spPr>
          <a:xfrm rot="5400000">
            <a:off x="5243957" y="1763130"/>
            <a:ext cx="2685159" cy="3895725"/>
          </a:xfrm>
        </p:spPr>
      </p:pic>
      <p:sp>
        <p:nvSpPr>
          <p:cNvPr id="8" name="Frame 7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7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F: White-tailed Deer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669"/>
            <a:ext cx="3886200" cy="2666531"/>
          </a:xfrm>
        </p:spPr>
      </p:pic>
      <p:sp>
        <p:nvSpPr>
          <p:cNvPr id="7" name="Frame 6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0038" y="1784838"/>
            <a:ext cx="2583473" cy="390525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G: Frog/Toad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4649"/>
          <a:stretch/>
        </p:blipFill>
        <p:spPr>
          <a:xfrm>
            <a:off x="609600" y="2366962"/>
            <a:ext cx="3886200" cy="2676526"/>
          </a:xfrm>
        </p:spPr>
      </p:pic>
      <p:sp>
        <p:nvSpPr>
          <p:cNvPr id="7" name="Frame 6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/>
        </p:blipFill>
        <p:spPr>
          <a:xfrm>
            <a:off x="4629150" y="2438400"/>
            <a:ext cx="3905250" cy="25527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9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: Rabbit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399"/>
            <a:ext cx="3886200" cy="258880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01304" y="1766245"/>
            <a:ext cx="2560943" cy="3905251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: Weasel Family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6332"/>
            <a:ext cx="3886200" cy="267778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96" y="2366332"/>
            <a:ext cx="4043280" cy="2696836"/>
          </a:xfrm>
        </p:spPr>
      </p:pic>
      <p:sp>
        <p:nvSpPr>
          <p:cNvPr id="8" name="Frame 7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chemeClr val="bg1"/>
                </a:solidFill>
              </a:rPr>
              <a:t>: Thirteen-lined Ground Squirrel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337593"/>
            <a:ext cx="3990975" cy="269160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3991376" cy="2667000"/>
          </a:xfrm>
        </p:spPr>
      </p:pic>
      <p:sp>
        <p:nvSpPr>
          <p:cNvPr id="8" name="Frame 7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K: Tree Squirrel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97925"/>
            <a:ext cx="3886200" cy="2588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5" r="14045"/>
          <a:stretch/>
        </p:blipFill>
        <p:spPr>
          <a:xfrm>
            <a:off x="4600574" y="2399134"/>
            <a:ext cx="3933825" cy="2715367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L: Rats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54464"/>
            <a:ext cx="3962400" cy="264566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2" b="22185"/>
          <a:stretch/>
        </p:blipFill>
        <p:spPr>
          <a:xfrm>
            <a:off x="4337532" y="2354464"/>
            <a:ext cx="4273068" cy="2655189"/>
          </a:xfrm>
        </p:spPr>
      </p:pic>
      <p:sp>
        <p:nvSpPr>
          <p:cNvPr id="6" name="Frame 5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6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/>
              <a:t>1. General Shape of Scat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Is </a:t>
            </a:r>
            <a:r>
              <a:rPr lang="en-US" dirty="0"/>
              <a:t>the scat solid and/or </a:t>
            </a:r>
            <a:r>
              <a:rPr lang="en-US" dirty="0" smtClean="0"/>
              <a:t>dimensional?</a:t>
            </a:r>
          </a:p>
          <a:p>
            <a:pPr lvl="1"/>
            <a:r>
              <a:rPr lang="en-US" dirty="0" smtClean="0"/>
              <a:t>Go to 2</a:t>
            </a:r>
          </a:p>
          <a:p>
            <a:pPr marL="0" indent="0">
              <a:buNone/>
            </a:pPr>
            <a:r>
              <a:rPr lang="en-US" dirty="0" smtClean="0"/>
              <a:t>b.</a:t>
            </a:r>
            <a:r>
              <a:rPr lang="en-US" dirty="0"/>
              <a:t> Is the scat in a dried spray or fluid </a:t>
            </a:r>
            <a:r>
              <a:rPr lang="en-US" dirty="0" smtClean="0"/>
              <a:t>form (often light in color)?</a:t>
            </a:r>
          </a:p>
          <a:p>
            <a:pPr lvl="1"/>
            <a:r>
              <a:rPr lang="en-US" dirty="0" smtClean="0"/>
              <a:t>Go to 2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7239000" y="1752600"/>
            <a:ext cx="1244872" cy="298345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124200" y="3276600"/>
            <a:ext cx="966005" cy="1034488"/>
          </a:xfrm>
          <a:custGeom>
            <a:avLst/>
            <a:gdLst>
              <a:gd name="connsiteX0" fmla="*/ 227096 w 966005"/>
              <a:gd name="connsiteY0" fmla="*/ 397179 h 1034488"/>
              <a:gd name="connsiteX1" fmla="*/ 273278 w 966005"/>
              <a:gd name="connsiteY1" fmla="*/ 350997 h 1034488"/>
              <a:gd name="connsiteX2" fmla="*/ 273278 w 966005"/>
              <a:gd name="connsiteY2" fmla="*/ 147797 h 1034488"/>
              <a:gd name="connsiteX3" fmla="*/ 254805 w 966005"/>
              <a:gd name="connsiteY3" fmla="*/ 92379 h 1034488"/>
              <a:gd name="connsiteX4" fmla="*/ 245569 w 966005"/>
              <a:gd name="connsiteY4" fmla="*/ 64670 h 1034488"/>
              <a:gd name="connsiteX5" fmla="*/ 236332 w 966005"/>
              <a:gd name="connsiteY5" fmla="*/ 36961 h 1034488"/>
              <a:gd name="connsiteX6" fmla="*/ 245569 w 966005"/>
              <a:gd name="connsiteY6" fmla="*/ 9251 h 1034488"/>
              <a:gd name="connsiteX7" fmla="*/ 319460 w 966005"/>
              <a:gd name="connsiteY7" fmla="*/ 9251 h 1034488"/>
              <a:gd name="connsiteX8" fmla="*/ 347169 w 966005"/>
              <a:gd name="connsiteY8" fmla="*/ 92379 h 1034488"/>
              <a:gd name="connsiteX9" fmla="*/ 356405 w 966005"/>
              <a:gd name="connsiteY9" fmla="*/ 120088 h 1034488"/>
              <a:gd name="connsiteX10" fmla="*/ 411823 w 966005"/>
              <a:gd name="connsiteY10" fmla="*/ 175506 h 1034488"/>
              <a:gd name="connsiteX11" fmla="*/ 467241 w 966005"/>
              <a:gd name="connsiteY11" fmla="*/ 212451 h 1034488"/>
              <a:gd name="connsiteX12" fmla="*/ 494951 w 966005"/>
              <a:gd name="connsiteY12" fmla="*/ 230924 h 1034488"/>
              <a:gd name="connsiteX13" fmla="*/ 559605 w 966005"/>
              <a:gd name="connsiteY13" fmla="*/ 203215 h 1034488"/>
              <a:gd name="connsiteX14" fmla="*/ 605787 w 966005"/>
              <a:gd name="connsiteY14" fmla="*/ 157033 h 1034488"/>
              <a:gd name="connsiteX15" fmla="*/ 670441 w 966005"/>
              <a:gd name="connsiteY15" fmla="*/ 92379 h 1034488"/>
              <a:gd name="connsiteX16" fmla="*/ 698151 w 966005"/>
              <a:gd name="connsiteY16" fmla="*/ 64670 h 1034488"/>
              <a:gd name="connsiteX17" fmla="*/ 753569 w 966005"/>
              <a:gd name="connsiteY17" fmla="*/ 46197 h 1034488"/>
              <a:gd name="connsiteX18" fmla="*/ 781278 w 966005"/>
              <a:gd name="connsiteY18" fmla="*/ 36961 h 1034488"/>
              <a:gd name="connsiteX19" fmla="*/ 818223 w 966005"/>
              <a:gd name="connsiteY19" fmla="*/ 101615 h 1034488"/>
              <a:gd name="connsiteX20" fmla="*/ 781278 w 966005"/>
              <a:gd name="connsiteY20" fmla="*/ 157033 h 1034488"/>
              <a:gd name="connsiteX21" fmla="*/ 725860 w 966005"/>
              <a:gd name="connsiteY21" fmla="*/ 193979 h 1034488"/>
              <a:gd name="connsiteX22" fmla="*/ 707387 w 966005"/>
              <a:gd name="connsiteY22" fmla="*/ 277106 h 1034488"/>
              <a:gd name="connsiteX23" fmla="*/ 688914 w 966005"/>
              <a:gd name="connsiteY23" fmla="*/ 332524 h 1034488"/>
              <a:gd name="connsiteX24" fmla="*/ 716623 w 966005"/>
              <a:gd name="connsiteY24" fmla="*/ 360233 h 1034488"/>
              <a:gd name="connsiteX25" fmla="*/ 753569 w 966005"/>
              <a:gd name="connsiteY25" fmla="*/ 378706 h 1034488"/>
              <a:gd name="connsiteX26" fmla="*/ 845932 w 966005"/>
              <a:gd name="connsiteY26" fmla="*/ 406415 h 1034488"/>
              <a:gd name="connsiteX27" fmla="*/ 919823 w 966005"/>
              <a:gd name="connsiteY27" fmla="*/ 415651 h 1034488"/>
              <a:gd name="connsiteX28" fmla="*/ 947532 w 966005"/>
              <a:gd name="connsiteY28" fmla="*/ 424888 h 1034488"/>
              <a:gd name="connsiteX29" fmla="*/ 966005 w 966005"/>
              <a:gd name="connsiteY29" fmla="*/ 480306 h 1034488"/>
              <a:gd name="connsiteX30" fmla="*/ 956769 w 966005"/>
              <a:gd name="connsiteY30" fmla="*/ 563433 h 1034488"/>
              <a:gd name="connsiteX31" fmla="*/ 919823 w 966005"/>
              <a:gd name="connsiteY31" fmla="*/ 572670 h 1034488"/>
              <a:gd name="connsiteX32" fmla="*/ 836696 w 966005"/>
              <a:gd name="connsiteY32" fmla="*/ 563433 h 1034488"/>
              <a:gd name="connsiteX33" fmla="*/ 799751 w 966005"/>
              <a:gd name="connsiteY33" fmla="*/ 544961 h 1034488"/>
              <a:gd name="connsiteX34" fmla="*/ 772041 w 966005"/>
              <a:gd name="connsiteY34" fmla="*/ 535724 h 1034488"/>
              <a:gd name="connsiteX35" fmla="*/ 744332 w 966005"/>
              <a:gd name="connsiteY35" fmla="*/ 517251 h 1034488"/>
              <a:gd name="connsiteX36" fmla="*/ 679678 w 966005"/>
              <a:gd name="connsiteY36" fmla="*/ 452597 h 1034488"/>
              <a:gd name="connsiteX37" fmla="*/ 651969 w 966005"/>
              <a:gd name="connsiteY37" fmla="*/ 434124 h 1034488"/>
              <a:gd name="connsiteX38" fmla="*/ 624260 w 966005"/>
              <a:gd name="connsiteY38" fmla="*/ 443361 h 1034488"/>
              <a:gd name="connsiteX39" fmla="*/ 642732 w 966005"/>
              <a:gd name="connsiteY39" fmla="*/ 572670 h 1034488"/>
              <a:gd name="connsiteX40" fmla="*/ 688914 w 966005"/>
              <a:gd name="connsiteY40" fmla="*/ 628088 h 1034488"/>
              <a:gd name="connsiteX41" fmla="*/ 725860 w 966005"/>
              <a:gd name="connsiteY41" fmla="*/ 683506 h 1034488"/>
              <a:gd name="connsiteX42" fmla="*/ 744332 w 966005"/>
              <a:gd name="connsiteY42" fmla="*/ 720451 h 1034488"/>
              <a:gd name="connsiteX43" fmla="*/ 799751 w 966005"/>
              <a:gd name="connsiteY43" fmla="*/ 812815 h 1034488"/>
              <a:gd name="connsiteX44" fmla="*/ 836696 w 966005"/>
              <a:gd name="connsiteY44" fmla="*/ 905179 h 1034488"/>
              <a:gd name="connsiteX45" fmla="*/ 827460 w 966005"/>
              <a:gd name="connsiteY45" fmla="*/ 1016015 h 1034488"/>
              <a:gd name="connsiteX46" fmla="*/ 772041 w 966005"/>
              <a:gd name="connsiteY46" fmla="*/ 1034488 h 1034488"/>
              <a:gd name="connsiteX47" fmla="*/ 744332 w 966005"/>
              <a:gd name="connsiteY47" fmla="*/ 1025251 h 1034488"/>
              <a:gd name="connsiteX48" fmla="*/ 707387 w 966005"/>
              <a:gd name="connsiteY48" fmla="*/ 942124 h 1034488"/>
              <a:gd name="connsiteX49" fmla="*/ 698151 w 966005"/>
              <a:gd name="connsiteY49" fmla="*/ 914415 h 1034488"/>
              <a:gd name="connsiteX50" fmla="*/ 688914 w 966005"/>
              <a:gd name="connsiteY50" fmla="*/ 840524 h 1034488"/>
              <a:gd name="connsiteX51" fmla="*/ 651969 w 966005"/>
              <a:gd name="connsiteY51" fmla="*/ 711215 h 1034488"/>
              <a:gd name="connsiteX52" fmla="*/ 633496 w 966005"/>
              <a:gd name="connsiteY52" fmla="*/ 655797 h 1034488"/>
              <a:gd name="connsiteX53" fmla="*/ 615023 w 966005"/>
              <a:gd name="connsiteY53" fmla="*/ 600379 h 1034488"/>
              <a:gd name="connsiteX54" fmla="*/ 605787 w 966005"/>
              <a:gd name="connsiteY54" fmla="*/ 572670 h 1034488"/>
              <a:gd name="connsiteX55" fmla="*/ 578078 w 966005"/>
              <a:gd name="connsiteY55" fmla="*/ 563433 h 1034488"/>
              <a:gd name="connsiteX56" fmla="*/ 559605 w 966005"/>
              <a:gd name="connsiteY56" fmla="*/ 618851 h 1034488"/>
              <a:gd name="connsiteX57" fmla="*/ 541132 w 966005"/>
              <a:gd name="connsiteY57" fmla="*/ 729688 h 1034488"/>
              <a:gd name="connsiteX58" fmla="*/ 504187 w 966005"/>
              <a:gd name="connsiteY58" fmla="*/ 785106 h 1034488"/>
              <a:gd name="connsiteX59" fmla="*/ 485714 w 966005"/>
              <a:gd name="connsiteY59" fmla="*/ 812815 h 1034488"/>
              <a:gd name="connsiteX60" fmla="*/ 458005 w 966005"/>
              <a:gd name="connsiteY60" fmla="*/ 868233 h 1034488"/>
              <a:gd name="connsiteX61" fmla="*/ 430296 w 966005"/>
              <a:gd name="connsiteY61" fmla="*/ 886706 h 1034488"/>
              <a:gd name="connsiteX62" fmla="*/ 402587 w 966005"/>
              <a:gd name="connsiteY62" fmla="*/ 895942 h 1034488"/>
              <a:gd name="connsiteX63" fmla="*/ 374878 w 966005"/>
              <a:gd name="connsiteY63" fmla="*/ 877470 h 1034488"/>
              <a:gd name="connsiteX64" fmla="*/ 374878 w 966005"/>
              <a:gd name="connsiteY64" fmla="*/ 775870 h 1034488"/>
              <a:gd name="connsiteX65" fmla="*/ 402587 w 966005"/>
              <a:gd name="connsiteY65" fmla="*/ 757397 h 1034488"/>
              <a:gd name="connsiteX66" fmla="*/ 421060 w 966005"/>
              <a:gd name="connsiteY66" fmla="*/ 720451 h 1034488"/>
              <a:gd name="connsiteX67" fmla="*/ 448769 w 966005"/>
              <a:gd name="connsiteY67" fmla="*/ 711215 h 1034488"/>
              <a:gd name="connsiteX68" fmla="*/ 485714 w 966005"/>
              <a:gd name="connsiteY68" fmla="*/ 655797 h 1034488"/>
              <a:gd name="connsiteX69" fmla="*/ 374878 w 966005"/>
              <a:gd name="connsiteY69" fmla="*/ 628088 h 1034488"/>
              <a:gd name="connsiteX70" fmla="*/ 347169 w 966005"/>
              <a:gd name="connsiteY70" fmla="*/ 637324 h 1034488"/>
              <a:gd name="connsiteX71" fmla="*/ 310223 w 966005"/>
              <a:gd name="connsiteY71" fmla="*/ 646561 h 1034488"/>
              <a:gd name="connsiteX72" fmla="*/ 282514 w 966005"/>
              <a:gd name="connsiteY72" fmla="*/ 655797 h 1034488"/>
              <a:gd name="connsiteX73" fmla="*/ 245569 w 966005"/>
              <a:gd name="connsiteY73" fmla="*/ 665033 h 1034488"/>
              <a:gd name="connsiteX74" fmla="*/ 171678 w 966005"/>
              <a:gd name="connsiteY74" fmla="*/ 692742 h 1034488"/>
              <a:gd name="connsiteX75" fmla="*/ 107023 w 966005"/>
              <a:gd name="connsiteY75" fmla="*/ 701979 h 1034488"/>
              <a:gd name="connsiteX76" fmla="*/ 60841 w 966005"/>
              <a:gd name="connsiteY76" fmla="*/ 711215 h 1034488"/>
              <a:gd name="connsiteX77" fmla="*/ 14660 w 966005"/>
              <a:gd name="connsiteY77" fmla="*/ 701979 h 1034488"/>
              <a:gd name="connsiteX78" fmla="*/ 5423 w 966005"/>
              <a:gd name="connsiteY78" fmla="*/ 665033 h 1034488"/>
              <a:gd name="connsiteX79" fmla="*/ 14660 w 966005"/>
              <a:gd name="connsiteY79" fmla="*/ 581906 h 1034488"/>
              <a:gd name="connsiteX80" fmla="*/ 264041 w 966005"/>
              <a:gd name="connsiteY80" fmla="*/ 572670 h 1034488"/>
              <a:gd name="connsiteX81" fmla="*/ 291751 w 966005"/>
              <a:gd name="connsiteY81" fmla="*/ 544961 h 1034488"/>
              <a:gd name="connsiteX82" fmla="*/ 300987 w 966005"/>
              <a:gd name="connsiteY82" fmla="*/ 517251 h 1034488"/>
              <a:gd name="connsiteX83" fmla="*/ 291751 w 966005"/>
              <a:gd name="connsiteY83" fmla="*/ 471070 h 1034488"/>
              <a:gd name="connsiteX84" fmla="*/ 227096 w 966005"/>
              <a:gd name="connsiteY84" fmla="*/ 424888 h 1034488"/>
              <a:gd name="connsiteX85" fmla="*/ 199387 w 966005"/>
              <a:gd name="connsiteY85" fmla="*/ 406415 h 1034488"/>
              <a:gd name="connsiteX86" fmla="*/ 190151 w 966005"/>
              <a:gd name="connsiteY86" fmla="*/ 350997 h 1034488"/>
              <a:gd name="connsiteX87" fmla="*/ 217860 w 966005"/>
              <a:gd name="connsiteY87" fmla="*/ 360233 h 1034488"/>
              <a:gd name="connsiteX88" fmla="*/ 245569 w 966005"/>
              <a:gd name="connsiteY88" fmla="*/ 378706 h 1034488"/>
              <a:gd name="connsiteX89" fmla="*/ 291751 w 966005"/>
              <a:gd name="connsiteY89" fmla="*/ 350997 h 103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66005" h="1034488">
                <a:moveTo>
                  <a:pt x="227096" y="397179"/>
                </a:moveTo>
                <a:cubicBezTo>
                  <a:pt x="242490" y="381785"/>
                  <a:pt x="266394" y="371650"/>
                  <a:pt x="273278" y="350997"/>
                </a:cubicBezTo>
                <a:cubicBezTo>
                  <a:pt x="289029" y="303743"/>
                  <a:pt x="283907" y="200942"/>
                  <a:pt x="273278" y="147797"/>
                </a:cubicBezTo>
                <a:cubicBezTo>
                  <a:pt x="269459" y="128703"/>
                  <a:pt x="260963" y="110852"/>
                  <a:pt x="254805" y="92379"/>
                </a:cubicBezTo>
                <a:lnTo>
                  <a:pt x="245569" y="64670"/>
                </a:lnTo>
                <a:lnTo>
                  <a:pt x="236332" y="36961"/>
                </a:lnTo>
                <a:cubicBezTo>
                  <a:pt x="239411" y="27724"/>
                  <a:pt x="238684" y="16136"/>
                  <a:pt x="245569" y="9251"/>
                </a:cubicBezTo>
                <a:cubicBezTo>
                  <a:pt x="264503" y="-9683"/>
                  <a:pt x="301896" y="5738"/>
                  <a:pt x="319460" y="9251"/>
                </a:cubicBezTo>
                <a:lnTo>
                  <a:pt x="347169" y="92379"/>
                </a:lnTo>
                <a:cubicBezTo>
                  <a:pt x="350248" y="101615"/>
                  <a:pt x="349521" y="113204"/>
                  <a:pt x="356405" y="120088"/>
                </a:cubicBezTo>
                <a:cubicBezTo>
                  <a:pt x="374878" y="138561"/>
                  <a:pt x="390086" y="161015"/>
                  <a:pt x="411823" y="175506"/>
                </a:cubicBezTo>
                <a:lnTo>
                  <a:pt x="467241" y="212451"/>
                </a:lnTo>
                <a:lnTo>
                  <a:pt x="494951" y="230924"/>
                </a:lnTo>
                <a:cubicBezTo>
                  <a:pt x="523216" y="223858"/>
                  <a:pt x="538343" y="224477"/>
                  <a:pt x="559605" y="203215"/>
                </a:cubicBezTo>
                <a:cubicBezTo>
                  <a:pt x="621181" y="141639"/>
                  <a:pt x="531896" y="206294"/>
                  <a:pt x="605787" y="157033"/>
                </a:cubicBezTo>
                <a:cubicBezTo>
                  <a:pt x="626685" y="94336"/>
                  <a:pt x="596337" y="166480"/>
                  <a:pt x="670441" y="92379"/>
                </a:cubicBezTo>
                <a:cubicBezTo>
                  <a:pt x="679678" y="83143"/>
                  <a:pt x="686732" y="71014"/>
                  <a:pt x="698151" y="64670"/>
                </a:cubicBezTo>
                <a:cubicBezTo>
                  <a:pt x="715173" y="55214"/>
                  <a:pt x="735096" y="52355"/>
                  <a:pt x="753569" y="46197"/>
                </a:cubicBezTo>
                <a:lnTo>
                  <a:pt x="781278" y="36961"/>
                </a:lnTo>
                <a:cubicBezTo>
                  <a:pt x="832108" y="47127"/>
                  <a:pt x="846403" y="33984"/>
                  <a:pt x="818223" y="101615"/>
                </a:cubicBezTo>
                <a:cubicBezTo>
                  <a:pt x="809684" y="122109"/>
                  <a:pt x="799751" y="144718"/>
                  <a:pt x="781278" y="157033"/>
                </a:cubicBezTo>
                <a:lnTo>
                  <a:pt x="725860" y="193979"/>
                </a:lnTo>
                <a:cubicBezTo>
                  <a:pt x="699434" y="273250"/>
                  <a:pt x="739894" y="147077"/>
                  <a:pt x="707387" y="277106"/>
                </a:cubicBezTo>
                <a:cubicBezTo>
                  <a:pt x="702664" y="295997"/>
                  <a:pt x="688914" y="332524"/>
                  <a:pt x="688914" y="332524"/>
                </a:cubicBezTo>
                <a:cubicBezTo>
                  <a:pt x="698150" y="341760"/>
                  <a:pt x="705994" y="352641"/>
                  <a:pt x="716623" y="360233"/>
                </a:cubicBezTo>
                <a:cubicBezTo>
                  <a:pt x="727827" y="368236"/>
                  <a:pt x="740785" y="373592"/>
                  <a:pt x="753569" y="378706"/>
                </a:cubicBezTo>
                <a:cubicBezTo>
                  <a:pt x="771169" y="385746"/>
                  <a:pt x="822601" y="402527"/>
                  <a:pt x="845932" y="406415"/>
                </a:cubicBezTo>
                <a:cubicBezTo>
                  <a:pt x="870416" y="410496"/>
                  <a:pt x="895193" y="412572"/>
                  <a:pt x="919823" y="415651"/>
                </a:cubicBezTo>
                <a:cubicBezTo>
                  <a:pt x="929059" y="418730"/>
                  <a:pt x="941873" y="416965"/>
                  <a:pt x="947532" y="424888"/>
                </a:cubicBezTo>
                <a:cubicBezTo>
                  <a:pt x="958850" y="440733"/>
                  <a:pt x="966005" y="480306"/>
                  <a:pt x="966005" y="480306"/>
                </a:cubicBezTo>
                <a:cubicBezTo>
                  <a:pt x="962926" y="508015"/>
                  <a:pt x="969237" y="538497"/>
                  <a:pt x="956769" y="563433"/>
                </a:cubicBezTo>
                <a:cubicBezTo>
                  <a:pt x="951092" y="574787"/>
                  <a:pt x="932517" y="572670"/>
                  <a:pt x="919823" y="572670"/>
                </a:cubicBezTo>
                <a:cubicBezTo>
                  <a:pt x="891943" y="572670"/>
                  <a:pt x="864405" y="566512"/>
                  <a:pt x="836696" y="563433"/>
                </a:cubicBezTo>
                <a:cubicBezTo>
                  <a:pt x="824381" y="557276"/>
                  <a:pt x="812406" y="550385"/>
                  <a:pt x="799751" y="544961"/>
                </a:cubicBezTo>
                <a:cubicBezTo>
                  <a:pt x="790802" y="541126"/>
                  <a:pt x="780749" y="540078"/>
                  <a:pt x="772041" y="535724"/>
                </a:cubicBezTo>
                <a:cubicBezTo>
                  <a:pt x="762112" y="530760"/>
                  <a:pt x="753568" y="523409"/>
                  <a:pt x="744332" y="517251"/>
                </a:cubicBezTo>
                <a:cubicBezTo>
                  <a:pt x="701987" y="453732"/>
                  <a:pt x="728449" y="468853"/>
                  <a:pt x="679678" y="452597"/>
                </a:cubicBezTo>
                <a:cubicBezTo>
                  <a:pt x="670442" y="446439"/>
                  <a:pt x="662919" y="435949"/>
                  <a:pt x="651969" y="434124"/>
                </a:cubicBezTo>
                <a:cubicBezTo>
                  <a:pt x="642365" y="432523"/>
                  <a:pt x="625861" y="433757"/>
                  <a:pt x="624260" y="443361"/>
                </a:cubicBezTo>
                <a:cubicBezTo>
                  <a:pt x="621606" y="459286"/>
                  <a:pt x="626399" y="540004"/>
                  <a:pt x="642732" y="572670"/>
                </a:cubicBezTo>
                <a:cubicBezTo>
                  <a:pt x="662534" y="612274"/>
                  <a:pt x="660318" y="591322"/>
                  <a:pt x="688914" y="628088"/>
                </a:cubicBezTo>
                <a:cubicBezTo>
                  <a:pt x="702544" y="645613"/>
                  <a:pt x="715931" y="663648"/>
                  <a:pt x="725860" y="683506"/>
                </a:cubicBezTo>
                <a:cubicBezTo>
                  <a:pt x="732017" y="695821"/>
                  <a:pt x="737248" y="708645"/>
                  <a:pt x="744332" y="720451"/>
                </a:cubicBezTo>
                <a:cubicBezTo>
                  <a:pt x="770350" y="763815"/>
                  <a:pt x="782862" y="770593"/>
                  <a:pt x="799751" y="812815"/>
                </a:cubicBezTo>
                <a:cubicBezTo>
                  <a:pt x="845407" y="926955"/>
                  <a:pt x="793372" y="818530"/>
                  <a:pt x="836696" y="905179"/>
                </a:cubicBezTo>
                <a:cubicBezTo>
                  <a:pt x="833617" y="942124"/>
                  <a:pt x="844040" y="982856"/>
                  <a:pt x="827460" y="1016015"/>
                </a:cubicBezTo>
                <a:cubicBezTo>
                  <a:pt x="818752" y="1033431"/>
                  <a:pt x="772041" y="1034488"/>
                  <a:pt x="772041" y="1034488"/>
                </a:cubicBezTo>
                <a:cubicBezTo>
                  <a:pt x="762805" y="1031409"/>
                  <a:pt x="751934" y="1031333"/>
                  <a:pt x="744332" y="1025251"/>
                </a:cubicBezTo>
                <a:cubicBezTo>
                  <a:pt x="724374" y="1009284"/>
                  <a:pt x="713031" y="959055"/>
                  <a:pt x="707387" y="942124"/>
                </a:cubicBezTo>
                <a:lnTo>
                  <a:pt x="698151" y="914415"/>
                </a:lnTo>
                <a:cubicBezTo>
                  <a:pt x="695072" y="889785"/>
                  <a:pt x="693489" y="864921"/>
                  <a:pt x="688914" y="840524"/>
                </a:cubicBezTo>
                <a:cubicBezTo>
                  <a:pt x="678974" y="787515"/>
                  <a:pt x="668302" y="760215"/>
                  <a:pt x="651969" y="711215"/>
                </a:cubicBezTo>
                <a:lnTo>
                  <a:pt x="633496" y="655797"/>
                </a:lnTo>
                <a:lnTo>
                  <a:pt x="615023" y="600379"/>
                </a:lnTo>
                <a:cubicBezTo>
                  <a:pt x="611944" y="591143"/>
                  <a:pt x="615023" y="575749"/>
                  <a:pt x="605787" y="572670"/>
                </a:cubicBezTo>
                <a:lnTo>
                  <a:pt x="578078" y="563433"/>
                </a:lnTo>
                <a:cubicBezTo>
                  <a:pt x="571920" y="581906"/>
                  <a:pt x="561755" y="599498"/>
                  <a:pt x="559605" y="618851"/>
                </a:cubicBezTo>
                <a:cubicBezTo>
                  <a:pt x="557908" y="634121"/>
                  <a:pt x="556178" y="702606"/>
                  <a:pt x="541132" y="729688"/>
                </a:cubicBezTo>
                <a:cubicBezTo>
                  <a:pt x="530350" y="749095"/>
                  <a:pt x="516502" y="766633"/>
                  <a:pt x="504187" y="785106"/>
                </a:cubicBezTo>
                <a:lnTo>
                  <a:pt x="485714" y="812815"/>
                </a:lnTo>
                <a:cubicBezTo>
                  <a:pt x="478202" y="835353"/>
                  <a:pt x="475911" y="850327"/>
                  <a:pt x="458005" y="868233"/>
                </a:cubicBezTo>
                <a:cubicBezTo>
                  <a:pt x="450156" y="876082"/>
                  <a:pt x="440225" y="881742"/>
                  <a:pt x="430296" y="886706"/>
                </a:cubicBezTo>
                <a:cubicBezTo>
                  <a:pt x="421588" y="891060"/>
                  <a:pt x="411823" y="892863"/>
                  <a:pt x="402587" y="895942"/>
                </a:cubicBezTo>
                <a:cubicBezTo>
                  <a:pt x="393351" y="889785"/>
                  <a:pt x="381036" y="886706"/>
                  <a:pt x="374878" y="877470"/>
                </a:cubicBezTo>
                <a:cubicBezTo>
                  <a:pt x="358831" y="853400"/>
                  <a:pt x="366469" y="794790"/>
                  <a:pt x="374878" y="775870"/>
                </a:cubicBezTo>
                <a:cubicBezTo>
                  <a:pt x="379387" y="765726"/>
                  <a:pt x="393351" y="763555"/>
                  <a:pt x="402587" y="757397"/>
                </a:cubicBezTo>
                <a:cubicBezTo>
                  <a:pt x="408745" y="745082"/>
                  <a:pt x="411324" y="730187"/>
                  <a:pt x="421060" y="720451"/>
                </a:cubicBezTo>
                <a:cubicBezTo>
                  <a:pt x="427944" y="713567"/>
                  <a:pt x="441885" y="718099"/>
                  <a:pt x="448769" y="711215"/>
                </a:cubicBezTo>
                <a:cubicBezTo>
                  <a:pt x="464468" y="695516"/>
                  <a:pt x="485714" y="655797"/>
                  <a:pt x="485714" y="655797"/>
                </a:cubicBezTo>
                <a:cubicBezTo>
                  <a:pt x="468765" y="587999"/>
                  <a:pt x="487688" y="611972"/>
                  <a:pt x="374878" y="628088"/>
                </a:cubicBezTo>
                <a:cubicBezTo>
                  <a:pt x="365240" y="629465"/>
                  <a:pt x="356530" y="634649"/>
                  <a:pt x="347169" y="637324"/>
                </a:cubicBezTo>
                <a:cubicBezTo>
                  <a:pt x="334963" y="640811"/>
                  <a:pt x="322429" y="643074"/>
                  <a:pt x="310223" y="646561"/>
                </a:cubicBezTo>
                <a:cubicBezTo>
                  <a:pt x="300862" y="649236"/>
                  <a:pt x="291875" y="653122"/>
                  <a:pt x="282514" y="655797"/>
                </a:cubicBezTo>
                <a:cubicBezTo>
                  <a:pt x="270308" y="659284"/>
                  <a:pt x="257612" y="661019"/>
                  <a:pt x="245569" y="665033"/>
                </a:cubicBezTo>
                <a:cubicBezTo>
                  <a:pt x="236701" y="667989"/>
                  <a:pt x="187897" y="689498"/>
                  <a:pt x="171678" y="692742"/>
                </a:cubicBezTo>
                <a:cubicBezTo>
                  <a:pt x="150330" y="697012"/>
                  <a:pt x="128497" y="698400"/>
                  <a:pt x="107023" y="701979"/>
                </a:cubicBezTo>
                <a:cubicBezTo>
                  <a:pt x="91538" y="704560"/>
                  <a:pt x="76235" y="708136"/>
                  <a:pt x="60841" y="711215"/>
                </a:cubicBezTo>
                <a:cubicBezTo>
                  <a:pt x="45447" y="708136"/>
                  <a:pt x="26720" y="712029"/>
                  <a:pt x="14660" y="701979"/>
                </a:cubicBezTo>
                <a:cubicBezTo>
                  <a:pt x="4908" y="693852"/>
                  <a:pt x="5423" y="677727"/>
                  <a:pt x="5423" y="665033"/>
                </a:cubicBezTo>
                <a:cubicBezTo>
                  <a:pt x="5423" y="637153"/>
                  <a:pt x="-11595" y="591283"/>
                  <a:pt x="14660" y="581906"/>
                </a:cubicBezTo>
                <a:cubicBezTo>
                  <a:pt x="92998" y="553928"/>
                  <a:pt x="180914" y="575749"/>
                  <a:pt x="264041" y="572670"/>
                </a:cubicBezTo>
                <a:cubicBezTo>
                  <a:pt x="273278" y="563434"/>
                  <a:pt x="284505" y="555830"/>
                  <a:pt x="291751" y="544961"/>
                </a:cubicBezTo>
                <a:cubicBezTo>
                  <a:pt x="297152" y="536860"/>
                  <a:pt x="300987" y="526987"/>
                  <a:pt x="300987" y="517251"/>
                </a:cubicBezTo>
                <a:cubicBezTo>
                  <a:pt x="300987" y="501552"/>
                  <a:pt x="298772" y="485111"/>
                  <a:pt x="291751" y="471070"/>
                </a:cubicBezTo>
                <a:cubicBezTo>
                  <a:pt x="278211" y="443991"/>
                  <a:pt x="250525" y="438277"/>
                  <a:pt x="227096" y="424888"/>
                </a:cubicBezTo>
                <a:cubicBezTo>
                  <a:pt x="217458" y="419380"/>
                  <a:pt x="208623" y="412573"/>
                  <a:pt x="199387" y="406415"/>
                </a:cubicBezTo>
                <a:cubicBezTo>
                  <a:pt x="193680" y="397855"/>
                  <a:pt x="161470" y="365337"/>
                  <a:pt x="190151" y="350997"/>
                </a:cubicBezTo>
                <a:cubicBezTo>
                  <a:pt x="198859" y="346643"/>
                  <a:pt x="208624" y="357154"/>
                  <a:pt x="217860" y="360233"/>
                </a:cubicBezTo>
                <a:cubicBezTo>
                  <a:pt x="227096" y="366391"/>
                  <a:pt x="234619" y="376881"/>
                  <a:pt x="245569" y="378706"/>
                </a:cubicBezTo>
                <a:cubicBezTo>
                  <a:pt x="266124" y="382132"/>
                  <a:pt x="280182" y="362566"/>
                  <a:pt x="291751" y="350997"/>
                </a:cubicBezTo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6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M: Bats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93" t="-1042" r="20093" b="7292"/>
          <a:stretch/>
        </p:blipFill>
        <p:spPr>
          <a:xfrm>
            <a:off x="2732314" y="2362200"/>
            <a:ext cx="5878286" cy="2702140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4010025" cy="270214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9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N: Feline Family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72545"/>
            <a:ext cx="3988050" cy="265665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" b="11444"/>
          <a:stretch/>
        </p:blipFill>
        <p:spPr>
          <a:xfrm>
            <a:off x="4572000" y="2351942"/>
            <a:ext cx="3962400" cy="2606324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4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O: Fox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" r="6932"/>
          <a:stretch/>
        </p:blipFill>
        <p:spPr>
          <a:xfrm>
            <a:off x="4307739" y="2438401"/>
            <a:ext cx="4284727" cy="2590799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4038600" cy="268411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2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P: Canine Family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r="7478"/>
          <a:stretch/>
        </p:blipFill>
        <p:spPr>
          <a:xfrm>
            <a:off x="4576761" y="2439258"/>
            <a:ext cx="3938589" cy="2589942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2363057"/>
            <a:ext cx="4067175" cy="268433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Q: Raccoon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4067681" cy="2590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-353" r="13288" b="353"/>
          <a:stretch/>
        </p:blipFill>
        <p:spPr>
          <a:xfrm>
            <a:off x="4624640" y="2409825"/>
            <a:ext cx="3909760" cy="2590800"/>
          </a:xfrm>
        </p:spPr>
      </p:pic>
    </p:spTree>
    <p:extLst>
      <p:ext uri="{BB962C8B-B14F-4D97-AF65-F5344CB8AC3E}">
        <p14:creationId xmlns:p14="http://schemas.microsoft.com/office/powerpoint/2010/main" val="416670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R: Skunk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6" y="2347340"/>
            <a:ext cx="4063424" cy="268186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6249"/>
            <a:ext cx="3971925" cy="2614851"/>
          </a:xfrm>
        </p:spPr>
      </p:pic>
      <p:sp>
        <p:nvSpPr>
          <p:cNvPr id="7" name="Frame 6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S: Virginia Opossum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2364442"/>
            <a:ext cx="3899451" cy="2637864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2" t="8600" r="848" b="-566"/>
          <a:stretch/>
        </p:blipFill>
        <p:spPr>
          <a:xfrm>
            <a:off x="4629150" y="2364443"/>
            <a:ext cx="3848099" cy="2740958"/>
          </a:xfrm>
        </p:spPr>
      </p:pic>
      <p:sp>
        <p:nvSpPr>
          <p:cNvPr id="7" name="Frame 6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5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T: Moose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71580"/>
            <a:ext cx="3962401" cy="268224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" b="15994"/>
          <a:stretch/>
        </p:blipFill>
        <p:spPr>
          <a:xfrm>
            <a:off x="4572000" y="2438400"/>
            <a:ext cx="4038600" cy="2609850"/>
          </a:xfrm>
        </p:spPr>
      </p:pic>
      <p:sp>
        <p:nvSpPr>
          <p:cNvPr id="7" name="Frame 6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6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U: Elk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2362201"/>
            <a:ext cx="3971925" cy="264591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1"/>
            <a:ext cx="4038600" cy="2677767"/>
          </a:xfrm>
        </p:spPr>
      </p:pic>
      <p:sp>
        <p:nvSpPr>
          <p:cNvPr id="7" name="Frame 6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6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38125"/>
            <a:ext cx="8686800" cy="6400800"/>
          </a:xfrm>
          <a:prstGeom prst="rect">
            <a:avLst/>
          </a:prstGeom>
          <a:solidFill>
            <a:srgbClr val="375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V: Black Bear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9" y="2333624"/>
            <a:ext cx="4037151" cy="269557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485775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3962400" cy="2667000"/>
          </a:xfrm>
        </p:spPr>
      </p:pic>
      <p:sp>
        <p:nvSpPr>
          <p:cNvPr id="7" name="Frame 6"/>
          <p:cNvSpPr/>
          <p:nvPr/>
        </p:nvSpPr>
        <p:spPr>
          <a:xfrm>
            <a:off x="4495800" y="2305050"/>
            <a:ext cx="4114800" cy="2800350"/>
          </a:xfrm>
          <a:prstGeom prst="frame">
            <a:avLst>
              <a:gd name="adj1" fmla="val 4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75B4D"/>
            </a:solidFill>
          </a:ln>
        </p:spPr>
        <p:txBody>
          <a:bodyPr/>
          <a:lstStyle/>
          <a:p>
            <a:r>
              <a:rPr lang="en-US" dirty="0" smtClean="0"/>
              <a:t>2. Nitrogenous (white) tip or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375B4D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The scat does have a nitrogenous tip/color</a:t>
            </a:r>
          </a:p>
          <a:p>
            <a:pPr lvl="1"/>
            <a:r>
              <a:rPr lang="en-US" dirty="0" smtClean="0"/>
              <a:t>Go to 3</a:t>
            </a:r>
          </a:p>
          <a:p>
            <a:pPr marL="0" indent="0">
              <a:buNone/>
            </a:pPr>
            <a:r>
              <a:rPr lang="en-US" dirty="0" smtClean="0"/>
              <a:t>b. The scat does not have a nitrogenous tip/color</a:t>
            </a:r>
          </a:p>
          <a:p>
            <a:pPr lvl="1"/>
            <a:r>
              <a:rPr lang="en-US" dirty="0" smtClean="0"/>
              <a:t>Go to 4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90800" y="2286000"/>
            <a:ext cx="1244872" cy="298345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70344" y="3352800"/>
            <a:ext cx="1244872" cy="298345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90800" y="2396105"/>
            <a:ext cx="360218" cy="194695"/>
          </a:xfrm>
          <a:custGeom>
            <a:avLst/>
            <a:gdLst>
              <a:gd name="connsiteX0" fmla="*/ 267855 w 360218"/>
              <a:gd name="connsiteY0" fmla="*/ 166358 h 194695"/>
              <a:gd name="connsiteX1" fmla="*/ 221673 w 360218"/>
              <a:gd name="connsiteY1" fmla="*/ 138649 h 194695"/>
              <a:gd name="connsiteX2" fmla="*/ 193964 w 360218"/>
              <a:gd name="connsiteY2" fmla="*/ 120177 h 194695"/>
              <a:gd name="connsiteX3" fmla="*/ 157018 w 360218"/>
              <a:gd name="connsiteY3" fmla="*/ 110940 h 194695"/>
              <a:gd name="connsiteX4" fmla="*/ 0 w 360218"/>
              <a:gd name="connsiteY4" fmla="*/ 101704 h 194695"/>
              <a:gd name="connsiteX5" fmla="*/ 9237 w 360218"/>
              <a:gd name="connsiteY5" fmla="*/ 37049 h 194695"/>
              <a:gd name="connsiteX6" fmla="*/ 64655 w 360218"/>
              <a:gd name="connsiteY6" fmla="*/ 18577 h 194695"/>
              <a:gd name="connsiteX7" fmla="*/ 92364 w 360218"/>
              <a:gd name="connsiteY7" fmla="*/ 104 h 194695"/>
              <a:gd name="connsiteX8" fmla="*/ 175491 w 360218"/>
              <a:gd name="connsiteY8" fmla="*/ 18577 h 194695"/>
              <a:gd name="connsiteX9" fmla="*/ 203200 w 360218"/>
              <a:gd name="connsiteY9" fmla="*/ 37049 h 194695"/>
              <a:gd name="connsiteX10" fmla="*/ 230909 w 360218"/>
              <a:gd name="connsiteY10" fmla="*/ 46286 h 194695"/>
              <a:gd name="connsiteX11" fmla="*/ 314037 w 360218"/>
              <a:gd name="connsiteY11" fmla="*/ 92468 h 194695"/>
              <a:gd name="connsiteX12" fmla="*/ 360218 w 360218"/>
              <a:gd name="connsiteY12" fmla="*/ 175595 h 194695"/>
              <a:gd name="connsiteX13" fmla="*/ 304800 w 360218"/>
              <a:gd name="connsiteY13" fmla="*/ 184831 h 194695"/>
              <a:gd name="connsiteX14" fmla="*/ 267855 w 360218"/>
              <a:gd name="connsiteY14" fmla="*/ 166358 h 19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0218" h="194695">
                <a:moveTo>
                  <a:pt x="267855" y="166358"/>
                </a:moveTo>
                <a:cubicBezTo>
                  <a:pt x="254000" y="158661"/>
                  <a:pt x="236897" y="148164"/>
                  <a:pt x="221673" y="138649"/>
                </a:cubicBezTo>
                <a:cubicBezTo>
                  <a:pt x="212260" y="132766"/>
                  <a:pt x="204167" y="124550"/>
                  <a:pt x="193964" y="120177"/>
                </a:cubicBezTo>
                <a:cubicBezTo>
                  <a:pt x="182296" y="115176"/>
                  <a:pt x="169655" y="112144"/>
                  <a:pt x="157018" y="110940"/>
                </a:cubicBezTo>
                <a:cubicBezTo>
                  <a:pt x="104824" y="105969"/>
                  <a:pt x="52339" y="104783"/>
                  <a:pt x="0" y="101704"/>
                </a:cubicBezTo>
                <a:cubicBezTo>
                  <a:pt x="3079" y="80152"/>
                  <a:pt x="-4129" y="54234"/>
                  <a:pt x="9237" y="37049"/>
                </a:cubicBezTo>
                <a:cubicBezTo>
                  <a:pt x="21192" y="21679"/>
                  <a:pt x="64655" y="18577"/>
                  <a:pt x="64655" y="18577"/>
                </a:cubicBezTo>
                <a:cubicBezTo>
                  <a:pt x="73891" y="12419"/>
                  <a:pt x="81331" y="1330"/>
                  <a:pt x="92364" y="104"/>
                </a:cubicBezTo>
                <a:cubicBezTo>
                  <a:pt x="103978" y="-1187"/>
                  <a:pt x="157781" y="9722"/>
                  <a:pt x="175491" y="18577"/>
                </a:cubicBezTo>
                <a:cubicBezTo>
                  <a:pt x="185420" y="23541"/>
                  <a:pt x="193271" y="32085"/>
                  <a:pt x="203200" y="37049"/>
                </a:cubicBezTo>
                <a:cubicBezTo>
                  <a:pt x="211908" y="41403"/>
                  <a:pt x="222398" y="41558"/>
                  <a:pt x="230909" y="46286"/>
                </a:cubicBezTo>
                <a:cubicBezTo>
                  <a:pt x="326188" y="99219"/>
                  <a:pt x="251338" y="71567"/>
                  <a:pt x="314037" y="92468"/>
                </a:cubicBezTo>
                <a:cubicBezTo>
                  <a:pt x="356382" y="155987"/>
                  <a:pt x="343962" y="126824"/>
                  <a:pt x="360218" y="175595"/>
                </a:cubicBezTo>
                <a:cubicBezTo>
                  <a:pt x="335308" y="192202"/>
                  <a:pt x="333481" y="203952"/>
                  <a:pt x="304800" y="184831"/>
                </a:cubicBezTo>
                <a:cubicBezTo>
                  <a:pt x="302238" y="183123"/>
                  <a:pt x="281710" y="174055"/>
                  <a:pt x="267855" y="1663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8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3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/>
              <a:t>Sites Used: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400" dirty="0" smtClean="0"/>
              <a:t>Slide 18: </a:t>
            </a:r>
            <a:r>
              <a:rPr lang="en-US" sz="1300" dirty="0">
                <a:hlinkClick r:id="rId2"/>
              </a:rPr>
              <a:t>https://www.arkive.org/house-mouse/mus-musculus</a:t>
            </a:r>
            <a:r>
              <a:rPr lang="en-US" sz="1300" dirty="0" smtClean="0">
                <a:hlinkClick r:id="rId2"/>
              </a:rPr>
              <a:t>/</a:t>
            </a:r>
            <a:r>
              <a:rPr lang="en-US" sz="1300" dirty="0"/>
              <a:t> ; </a:t>
            </a:r>
            <a:r>
              <a:rPr lang="en-US" sz="1300" dirty="0">
                <a:hlinkClick r:id="rId3"/>
              </a:rPr>
              <a:t>http://</a:t>
            </a:r>
            <a:r>
              <a:rPr lang="en-US" sz="1300" dirty="0" smtClean="0">
                <a:hlinkClick r:id="rId3"/>
              </a:rPr>
              <a:t>www.45degreesdesign.com/house-mouse-droppings.html</a:t>
            </a:r>
            <a:endParaRPr lang="en-US" sz="1300" dirty="0" smtClean="0"/>
          </a:p>
          <a:p>
            <a:r>
              <a:rPr lang="en-US" sz="1400" dirty="0" smtClean="0"/>
              <a:t>Slide 19: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</a:t>
            </a:r>
            <a:r>
              <a:rPr lang="en-US" sz="1100" dirty="0" smtClean="0">
                <a:hlinkClick r:id="rId4"/>
              </a:rPr>
              <a:t>dept.harpercollege.edu/biology/guide/gallery/evidence/scat/thumb.html</a:t>
            </a:r>
            <a:r>
              <a:rPr lang="en-US" sz="1100" dirty="0"/>
              <a:t> ; </a:t>
            </a:r>
            <a:r>
              <a:rPr lang="en-US" sz="1100" dirty="0">
                <a:hlinkClick r:id="rId5"/>
              </a:rPr>
              <a:t>https://www.arkive.org/black-capped-chickadee/parus-atricapillus</a:t>
            </a:r>
            <a:r>
              <a:rPr lang="en-US" sz="1100" dirty="0" smtClean="0">
                <a:hlinkClick r:id="rId5"/>
              </a:rPr>
              <a:t>/</a:t>
            </a:r>
            <a:endParaRPr lang="en-US" sz="1100" dirty="0" smtClean="0"/>
          </a:p>
          <a:p>
            <a:r>
              <a:rPr lang="en-US" sz="1400" dirty="0" smtClean="0"/>
              <a:t>Slide 20: </a:t>
            </a:r>
            <a:r>
              <a:rPr lang="en-US" sz="1300" dirty="0">
                <a:hlinkClick r:id="rId6"/>
              </a:rPr>
              <a:t>http://www.reptilesmagazine.com/Care-Sheets/Turtles-Tortoises/Painted-Turtle</a:t>
            </a:r>
            <a:r>
              <a:rPr lang="en-US" sz="1300" dirty="0" smtClean="0">
                <a:hlinkClick r:id="rId6"/>
              </a:rPr>
              <a:t>/</a:t>
            </a:r>
            <a:r>
              <a:rPr lang="en-US" sz="1300" dirty="0"/>
              <a:t> ; </a:t>
            </a:r>
            <a:r>
              <a:rPr lang="en-US" sz="1300" dirty="0">
                <a:hlinkClick r:id="rId7"/>
              </a:rPr>
              <a:t>http://</a:t>
            </a:r>
            <a:r>
              <a:rPr lang="en-US" sz="1300" dirty="0" smtClean="0">
                <a:hlinkClick r:id="rId7"/>
              </a:rPr>
              <a:t>www.bear-tracker.com/turtle.html</a:t>
            </a:r>
            <a:endParaRPr lang="en-US" sz="1300" dirty="0" smtClean="0"/>
          </a:p>
          <a:p>
            <a:r>
              <a:rPr lang="en-US" sz="1400" dirty="0" smtClean="0"/>
              <a:t>Slide 21: </a:t>
            </a:r>
            <a:r>
              <a:rPr lang="en-US" sz="1200" dirty="0">
                <a:hlinkClick r:id="rId8"/>
              </a:rPr>
              <a:t>https://</a:t>
            </a:r>
            <a:r>
              <a:rPr lang="en-US" sz="1200" dirty="0" smtClean="0">
                <a:hlinkClick r:id="rId8"/>
              </a:rPr>
              <a:t>www.chesapeakebay.net/S=0/fieldguide/critter/eastern_garter_snake</a:t>
            </a:r>
            <a:r>
              <a:rPr lang="en-US" sz="1200" dirty="0"/>
              <a:t> ; </a:t>
            </a:r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www.projectnoah.org/spottings/72286170</a:t>
            </a:r>
            <a:endParaRPr lang="en-US" sz="1200" dirty="0" smtClean="0"/>
          </a:p>
          <a:p>
            <a:r>
              <a:rPr lang="en-US" sz="1400" dirty="0" smtClean="0"/>
              <a:t>Slide 22: </a:t>
            </a:r>
            <a:r>
              <a:rPr lang="en-US" sz="800" dirty="0">
                <a:hlinkClick r:id="rId10"/>
              </a:rPr>
              <a:t>http://</a:t>
            </a:r>
            <a:r>
              <a:rPr lang="en-US" sz="800" dirty="0" smtClean="0">
                <a:hlinkClick r:id="rId10"/>
              </a:rPr>
              <a:t>www.virginiaherpetologicalsociety.com/reptiles/lizards/southeastern-five-lined-skink/southeastern_five-lined_skink.php</a:t>
            </a:r>
            <a:r>
              <a:rPr lang="en-US" sz="800" dirty="0"/>
              <a:t> ; </a:t>
            </a:r>
            <a:r>
              <a:rPr lang="en-US" sz="800" dirty="0">
                <a:hlinkClick r:id="rId11"/>
              </a:rPr>
              <a:t>http://</a:t>
            </a:r>
            <a:r>
              <a:rPr lang="en-US" sz="800" dirty="0" smtClean="0">
                <a:hlinkClick r:id="rId11"/>
              </a:rPr>
              <a:t>swampthings.blogspot.com/2007/09/skink-scat.html</a:t>
            </a:r>
            <a:endParaRPr lang="en-US" sz="1200" dirty="0" smtClean="0"/>
          </a:p>
          <a:p>
            <a:r>
              <a:rPr lang="en-US" sz="1400" dirty="0" smtClean="0"/>
              <a:t>Slide 23: </a:t>
            </a:r>
            <a:r>
              <a:rPr lang="en-US" sz="1100" dirty="0">
                <a:hlinkClick r:id="rId12"/>
              </a:rPr>
              <a:t>https://</a:t>
            </a:r>
            <a:r>
              <a:rPr lang="en-US" sz="1100" dirty="0" smtClean="0">
                <a:hlinkClick r:id="rId12"/>
              </a:rPr>
              <a:t>www.arkive.org/white-tailed-deer/odocoileus-virginianus/image-G10794.html</a:t>
            </a:r>
            <a:r>
              <a:rPr lang="en-US" sz="1100" dirty="0"/>
              <a:t> ; </a:t>
            </a:r>
            <a:r>
              <a:rPr lang="en-US" sz="1100" dirty="0">
                <a:hlinkClick r:id="rId11"/>
              </a:rPr>
              <a:t>http://</a:t>
            </a:r>
            <a:r>
              <a:rPr lang="en-US" sz="1100" dirty="0" smtClean="0">
                <a:hlinkClick r:id="rId11"/>
              </a:rPr>
              <a:t>swampthings.blogspot.com/2007/09/skink-scat.html</a:t>
            </a:r>
            <a:endParaRPr lang="en-US" sz="1100" dirty="0" smtClean="0"/>
          </a:p>
          <a:p>
            <a:r>
              <a:rPr lang="en-US" sz="1400" dirty="0" smtClean="0"/>
              <a:t>Slide 24: </a:t>
            </a:r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www.wildlife.state.nh.us/wildlife/profiles/fowlers-toad.html</a:t>
            </a:r>
            <a:r>
              <a:rPr lang="en-US" sz="1400" dirty="0" smtClean="0"/>
              <a:t> ; </a:t>
            </a:r>
            <a:r>
              <a:rPr lang="en-US" sz="800" dirty="0">
                <a:solidFill>
                  <a:schemeClr val="bg1"/>
                </a:solidFill>
                <a:hlinkClick r:id="rId14"/>
              </a:rPr>
              <a:t>https://morningbrayfarm.com/2010/07/15/whos-pooping-on-the-patio</a:t>
            </a:r>
            <a:r>
              <a:rPr lang="en-US" sz="800" dirty="0" smtClean="0">
                <a:solidFill>
                  <a:schemeClr val="bg1"/>
                </a:solidFill>
                <a:hlinkClick r:id="rId14"/>
              </a:rPr>
              <a:t>/</a:t>
            </a:r>
            <a:endParaRPr lang="en-US" sz="800" dirty="0" smtClean="0"/>
          </a:p>
          <a:p>
            <a:r>
              <a:rPr lang="en-US" sz="1400" dirty="0" smtClean="0"/>
              <a:t>Slide 25: </a:t>
            </a:r>
            <a:r>
              <a:rPr lang="en-US" sz="1400" dirty="0">
                <a:hlinkClick r:id="rId15"/>
              </a:rPr>
              <a:t>https://</a:t>
            </a:r>
            <a:r>
              <a:rPr lang="en-US" sz="1400" dirty="0" smtClean="0">
                <a:hlinkClick r:id="rId15"/>
              </a:rPr>
              <a:t>www.arkive.org/eastern-cottontail/sylvilagus-floridanus/image-G142783.html</a:t>
            </a:r>
            <a:endParaRPr lang="en-US" sz="1400" dirty="0" smtClean="0"/>
          </a:p>
          <a:p>
            <a:r>
              <a:rPr lang="en-US" sz="1400" dirty="0" smtClean="0"/>
              <a:t>Slide 26: </a:t>
            </a:r>
            <a:r>
              <a:rPr lang="en-US" sz="1400" dirty="0">
                <a:hlinkClick r:id="rId16"/>
              </a:rPr>
              <a:t>https://www.arkive.org/long-tailed-weasel/mustela-frenata</a:t>
            </a:r>
            <a:r>
              <a:rPr lang="en-US" sz="1400" dirty="0" smtClean="0">
                <a:hlinkClick r:id="rId16"/>
              </a:rPr>
              <a:t>/</a:t>
            </a:r>
            <a:endParaRPr lang="en-US" sz="1400" dirty="0" smtClean="0"/>
          </a:p>
          <a:p>
            <a:r>
              <a:rPr lang="en-US" sz="1400" dirty="0" smtClean="0"/>
              <a:t>Slide 27: </a:t>
            </a:r>
            <a:r>
              <a:rPr lang="en-US" sz="1300" dirty="0">
                <a:hlinkClick r:id="rId17"/>
              </a:rPr>
              <a:t>https://</a:t>
            </a:r>
            <a:r>
              <a:rPr lang="en-US" sz="1300" dirty="0" smtClean="0">
                <a:hlinkClick r:id="rId17"/>
              </a:rPr>
              <a:t>www.aaalawncare.com/blog/thirteen-lined-ground-squirrels-lawn-damage</a:t>
            </a:r>
            <a:r>
              <a:rPr lang="en-US" sz="1300" dirty="0"/>
              <a:t> ; </a:t>
            </a:r>
            <a:r>
              <a:rPr lang="en-US" sz="1300" dirty="0" smtClean="0"/>
              <a:t>A Field Guide to Animal Tracks--</a:t>
            </a:r>
            <a:r>
              <a:rPr lang="en-US" sz="1300" dirty="0" err="1" smtClean="0"/>
              <a:t>Murie</a:t>
            </a:r>
            <a:endParaRPr lang="en-US" sz="1400" dirty="0" smtClean="0"/>
          </a:p>
          <a:p>
            <a:r>
              <a:rPr lang="en-US" sz="1400" dirty="0" smtClean="0"/>
              <a:t>Slide 28: </a:t>
            </a:r>
            <a:r>
              <a:rPr lang="en-US" sz="900" dirty="0">
                <a:hlinkClick r:id="rId18"/>
              </a:rPr>
              <a:t>https://</a:t>
            </a:r>
            <a:r>
              <a:rPr lang="en-US" sz="900" dirty="0" smtClean="0">
                <a:hlinkClick r:id="rId18"/>
              </a:rPr>
              <a:t>www.arkive.org/grey-squirrel/sciurus-carolinensis/image-A19781.html</a:t>
            </a:r>
            <a:r>
              <a:rPr lang="en-US" sz="900" dirty="0"/>
              <a:t> ; </a:t>
            </a:r>
            <a:r>
              <a:rPr lang="en-US" sz="900" dirty="0">
                <a:hlinkClick r:id="rId19"/>
              </a:rPr>
              <a:t>https://www.petpooskiddoo.com/blog/little-balls-poop-identifying-local-wildlife-dung</a:t>
            </a:r>
            <a:r>
              <a:rPr lang="en-US" sz="900" dirty="0" smtClean="0">
                <a:hlinkClick r:id="rId19"/>
              </a:rPr>
              <a:t>/</a:t>
            </a:r>
            <a:endParaRPr lang="en-US" sz="1400" dirty="0" smtClean="0"/>
          </a:p>
          <a:p>
            <a:r>
              <a:rPr lang="en-US" sz="1400" dirty="0" smtClean="0"/>
              <a:t>Slide 29: </a:t>
            </a:r>
            <a:r>
              <a:rPr lang="en-US" sz="1400" dirty="0" smtClean="0">
                <a:hlinkClick r:id="rId20"/>
              </a:rPr>
              <a:t>https</a:t>
            </a:r>
            <a:r>
              <a:rPr lang="en-US" sz="1400" dirty="0">
                <a:hlinkClick r:id="rId20"/>
              </a:rPr>
              <a:t>://www.arkive.org/brown-rat/rattus-norvegicus</a:t>
            </a:r>
            <a:r>
              <a:rPr lang="en-US" sz="1400" dirty="0" smtClean="0">
                <a:hlinkClick r:id="rId20"/>
              </a:rPr>
              <a:t>/</a:t>
            </a:r>
            <a:r>
              <a:rPr lang="en-US" sz="1400" dirty="0"/>
              <a:t> ; </a:t>
            </a:r>
            <a:r>
              <a:rPr lang="en-US" sz="1400" dirty="0">
                <a:hlinkClick r:id="rId21"/>
              </a:rPr>
              <a:t>https://www.petpooskiddoo.com</a:t>
            </a:r>
            <a:r>
              <a:rPr lang="en-US" sz="1400" dirty="0" smtClean="0">
                <a:hlinkClick r:id="rId21"/>
              </a:rPr>
              <a:t>/</a:t>
            </a:r>
            <a:endParaRPr lang="en-US" sz="1400" dirty="0" smtClean="0"/>
          </a:p>
          <a:p>
            <a:r>
              <a:rPr lang="en-US" sz="1400" dirty="0" smtClean="0"/>
              <a:t>Slide 30: </a:t>
            </a:r>
            <a:r>
              <a:rPr lang="en-US" sz="1100" dirty="0">
                <a:hlinkClick r:id="rId22"/>
              </a:rPr>
              <a:t>https://</a:t>
            </a:r>
            <a:r>
              <a:rPr lang="en-US" sz="1100" dirty="0" smtClean="0">
                <a:hlinkClick r:id="rId22"/>
              </a:rPr>
              <a:t>www.arkive.org/little-brown-myotis/myotis-lucifugus/image-G79190.html</a:t>
            </a:r>
            <a:r>
              <a:rPr lang="en-US" sz="1100" dirty="0"/>
              <a:t> ; </a:t>
            </a:r>
            <a:r>
              <a:rPr lang="en-US" sz="1100" dirty="0">
                <a:hlinkClick r:id="rId23"/>
              </a:rPr>
              <a:t>https://trustterminix.com/beatrice-the-little-brown-bat</a:t>
            </a:r>
            <a:r>
              <a:rPr lang="en-US" sz="1100" dirty="0" smtClean="0">
                <a:hlinkClick r:id="rId23"/>
              </a:rPr>
              <a:t>/</a:t>
            </a:r>
            <a:endParaRPr lang="en-US" sz="1100" dirty="0" smtClean="0"/>
          </a:p>
          <a:p>
            <a:r>
              <a:rPr lang="en-US" sz="1400" dirty="0" smtClean="0"/>
              <a:t>Slide 31: </a:t>
            </a:r>
            <a:r>
              <a:rPr lang="en-US" sz="1400" dirty="0">
                <a:hlinkClick r:id="rId24"/>
              </a:rPr>
              <a:t>https://</a:t>
            </a:r>
            <a:r>
              <a:rPr lang="en-US" sz="1400" dirty="0" smtClean="0">
                <a:hlinkClick r:id="rId24"/>
              </a:rPr>
              <a:t>www.arkive.org/bobcat/lynx-rufus/image-G62263.html</a:t>
            </a:r>
            <a:r>
              <a:rPr lang="en-US" sz="1400" dirty="0"/>
              <a:t> ; </a:t>
            </a:r>
            <a:r>
              <a:rPr lang="en-US" sz="1400" dirty="0">
                <a:hlinkClick r:id="rId25"/>
              </a:rPr>
              <a:t>http://</a:t>
            </a:r>
            <a:r>
              <a:rPr lang="en-US" sz="1400" dirty="0" smtClean="0">
                <a:hlinkClick r:id="rId25"/>
              </a:rPr>
              <a:t>www.bear-tracker.com/bobcatscat.html</a:t>
            </a:r>
            <a:endParaRPr lang="en-US" sz="1400" dirty="0" smtClean="0"/>
          </a:p>
          <a:p>
            <a:r>
              <a:rPr lang="en-US" sz="1400" dirty="0" smtClean="0"/>
              <a:t>Slide 32: </a:t>
            </a:r>
            <a:r>
              <a:rPr lang="en-US" sz="1400" dirty="0">
                <a:hlinkClick r:id="rId26"/>
              </a:rPr>
              <a:t>https://www.arkive.org/red-fox/vulpes-vulpes</a:t>
            </a:r>
            <a:r>
              <a:rPr lang="en-US" sz="1400" dirty="0" smtClean="0">
                <a:hlinkClick r:id="rId26"/>
              </a:rPr>
              <a:t>/</a:t>
            </a:r>
            <a:r>
              <a:rPr lang="en-US" sz="1400" dirty="0"/>
              <a:t> ; </a:t>
            </a:r>
            <a:r>
              <a:rPr lang="en-US" sz="1400" dirty="0">
                <a:hlinkClick r:id="rId21"/>
              </a:rPr>
              <a:t>https://www.petpooskiddoo.com</a:t>
            </a:r>
            <a:r>
              <a:rPr lang="en-US" sz="1400" dirty="0" smtClean="0">
                <a:hlinkClick r:id="rId21"/>
              </a:rPr>
              <a:t>/</a:t>
            </a:r>
            <a:endParaRPr lang="en-US" sz="1400" dirty="0" smtClean="0"/>
          </a:p>
          <a:p>
            <a:r>
              <a:rPr lang="en-US" sz="1400" dirty="0" smtClean="0"/>
              <a:t>Slide 33: </a:t>
            </a:r>
            <a:r>
              <a:rPr lang="en-US" sz="1300" dirty="0">
                <a:hlinkClick r:id="rId27"/>
              </a:rPr>
              <a:t>https://www.arkive.org/education</a:t>
            </a:r>
            <a:r>
              <a:rPr lang="en-US" sz="1300" dirty="0" smtClean="0">
                <a:hlinkClick r:id="rId27"/>
              </a:rPr>
              <a:t>/</a:t>
            </a:r>
            <a:r>
              <a:rPr lang="en-US" sz="1300" dirty="0"/>
              <a:t> ; </a:t>
            </a:r>
            <a:r>
              <a:rPr lang="en-US" sz="1300" dirty="0">
                <a:hlinkClick r:id="rId21"/>
              </a:rPr>
              <a:t>https://www.petpooskiddoo.com</a:t>
            </a:r>
            <a:r>
              <a:rPr lang="en-US" sz="1300" dirty="0" smtClean="0">
                <a:hlinkClick r:id="rId21"/>
              </a:rPr>
              <a:t>/</a:t>
            </a:r>
            <a:r>
              <a:rPr lang="en-US" sz="1300" dirty="0"/>
              <a:t> ; </a:t>
            </a:r>
            <a:r>
              <a:rPr lang="en-US" sz="1300" dirty="0">
                <a:hlinkClick r:id="rId28"/>
              </a:rPr>
              <a:t>http://</a:t>
            </a:r>
            <a:r>
              <a:rPr lang="en-US" sz="1300" dirty="0" smtClean="0">
                <a:hlinkClick r:id="rId28"/>
              </a:rPr>
              <a:t>www.wildlife-removal.com/skunkpoop.html</a:t>
            </a:r>
            <a:endParaRPr lang="en-US" sz="1300" dirty="0" smtClean="0"/>
          </a:p>
          <a:p>
            <a:r>
              <a:rPr lang="en-US" sz="1400" dirty="0" smtClean="0"/>
              <a:t>Slide 34: </a:t>
            </a:r>
            <a:r>
              <a:rPr lang="en-US" sz="1400" dirty="0">
                <a:hlinkClick r:id="rId29"/>
              </a:rPr>
              <a:t>https://</a:t>
            </a:r>
            <a:r>
              <a:rPr lang="en-US" sz="1400" dirty="0" smtClean="0">
                <a:hlinkClick r:id="rId29"/>
              </a:rPr>
              <a:t>www.arkive.org/northern-raccoon/procyon-lotor/image-G66445.html</a:t>
            </a:r>
            <a:r>
              <a:rPr lang="en-US" sz="1400" dirty="0"/>
              <a:t> ; </a:t>
            </a:r>
            <a:r>
              <a:rPr lang="en-US" sz="1400" dirty="0">
                <a:hlinkClick r:id="rId21"/>
              </a:rPr>
              <a:t>https://www.petpooskiddoo.com</a:t>
            </a:r>
            <a:r>
              <a:rPr lang="en-US" sz="1400" dirty="0" smtClean="0">
                <a:hlinkClick r:id="rId21"/>
              </a:rPr>
              <a:t>/</a:t>
            </a:r>
            <a:endParaRPr lang="en-US" sz="1400" dirty="0" smtClean="0"/>
          </a:p>
          <a:p>
            <a:r>
              <a:rPr lang="en-US" sz="1400" dirty="0" smtClean="0"/>
              <a:t>Slide 35: </a:t>
            </a:r>
            <a:r>
              <a:rPr lang="en-US" sz="1400" dirty="0">
                <a:hlinkClick r:id="rId30"/>
              </a:rPr>
              <a:t>https://</a:t>
            </a:r>
            <a:r>
              <a:rPr lang="en-US" sz="1400" dirty="0" smtClean="0">
                <a:hlinkClick r:id="rId30"/>
              </a:rPr>
              <a:t>www.arkive.org/striped-skunk/mephitis-mephitis/image-G69636.html</a:t>
            </a:r>
            <a:endParaRPr lang="en-US" sz="1400" dirty="0" smtClean="0"/>
          </a:p>
          <a:p>
            <a:r>
              <a:rPr lang="en-US" sz="1400" dirty="0" smtClean="0"/>
              <a:t>Slide 36: </a:t>
            </a:r>
            <a:r>
              <a:rPr lang="en-US" sz="900" dirty="0">
                <a:hlinkClick r:id="rId31"/>
              </a:rPr>
              <a:t>https://</a:t>
            </a:r>
            <a:r>
              <a:rPr lang="en-US" sz="900" dirty="0" smtClean="0">
                <a:hlinkClick r:id="rId31"/>
              </a:rPr>
              <a:t>www.gettyimages.com/photos/opossum?sort=mostpopular&amp;mediatype=photography&amp;phrase=opossum</a:t>
            </a:r>
            <a:r>
              <a:rPr lang="en-US" sz="900" dirty="0"/>
              <a:t> ; </a:t>
            </a:r>
            <a:r>
              <a:rPr lang="en-US" sz="900" dirty="0">
                <a:hlinkClick r:id="rId32"/>
              </a:rPr>
              <a:t>http://</a:t>
            </a:r>
            <a:r>
              <a:rPr lang="en-US" sz="900" dirty="0" smtClean="0">
                <a:hlinkClick r:id="rId32"/>
              </a:rPr>
              <a:t>octrackers.com/analyzingtheopossumscat.htm</a:t>
            </a:r>
            <a:endParaRPr lang="en-US" sz="900" dirty="0" smtClean="0"/>
          </a:p>
          <a:p>
            <a:r>
              <a:rPr lang="en-US" sz="1400" dirty="0" smtClean="0"/>
              <a:t>Slide 37: </a:t>
            </a:r>
            <a:r>
              <a:rPr lang="en-US" sz="1400" dirty="0">
                <a:hlinkClick r:id="rId33"/>
              </a:rPr>
              <a:t>https://www.arkive.org/moose/alces-americanus</a:t>
            </a:r>
            <a:r>
              <a:rPr lang="en-US" sz="1400" dirty="0" smtClean="0">
                <a:hlinkClick r:id="rId33"/>
              </a:rPr>
              <a:t>/</a:t>
            </a:r>
            <a:r>
              <a:rPr lang="en-US" sz="1400" dirty="0"/>
              <a:t> ; </a:t>
            </a:r>
            <a:r>
              <a:rPr lang="en-US" sz="1400" dirty="0">
                <a:hlinkClick r:id="rId34"/>
              </a:rPr>
              <a:t>http://</a:t>
            </a:r>
            <a:r>
              <a:rPr lang="en-US" sz="1400" dirty="0" smtClean="0">
                <a:hlinkClick r:id="rId34"/>
              </a:rPr>
              <a:t>www.ontariowildflower.com/wildlife_scat.htm</a:t>
            </a:r>
            <a:endParaRPr lang="en-US" sz="1400" dirty="0" smtClean="0"/>
          </a:p>
          <a:p>
            <a:r>
              <a:rPr lang="en-US" sz="1400" dirty="0" smtClean="0"/>
              <a:t>Slide 38: </a:t>
            </a:r>
            <a:r>
              <a:rPr lang="en-US" sz="1400" dirty="0" smtClean="0">
                <a:hlinkClick r:id="rId35"/>
              </a:rPr>
              <a:t>https</a:t>
            </a:r>
            <a:r>
              <a:rPr lang="en-US" sz="1400" dirty="0">
                <a:hlinkClick r:id="rId35"/>
              </a:rPr>
              <a:t>://</a:t>
            </a:r>
            <a:r>
              <a:rPr lang="en-US" sz="1400" dirty="0" smtClean="0">
                <a:hlinkClick r:id="rId35"/>
              </a:rPr>
              <a:t>www.arkive.org/north-american-elk/cervus-canadensis/image-G133095.html</a:t>
            </a:r>
            <a:endParaRPr lang="en-US" sz="1400" dirty="0" smtClean="0"/>
          </a:p>
          <a:p>
            <a:r>
              <a:rPr lang="en-US" sz="1400" dirty="0" smtClean="0"/>
              <a:t>Slide 39: </a:t>
            </a:r>
            <a:r>
              <a:rPr lang="en-US" sz="1300" dirty="0">
                <a:hlinkClick r:id="rId36"/>
              </a:rPr>
              <a:t>https://www.arkive.org/american-black-bear/ursus-americanus</a:t>
            </a:r>
            <a:r>
              <a:rPr lang="en-US" sz="1300" dirty="0" smtClean="0">
                <a:hlinkClick r:id="rId36"/>
              </a:rPr>
              <a:t>/</a:t>
            </a:r>
            <a:r>
              <a:rPr lang="en-US" sz="1300" dirty="0"/>
              <a:t> ; </a:t>
            </a:r>
            <a:r>
              <a:rPr lang="en-US" sz="1300" dirty="0">
                <a:hlinkClick r:id="rId37"/>
              </a:rPr>
              <a:t>http://</a:t>
            </a:r>
            <a:r>
              <a:rPr lang="en-US" sz="1300" dirty="0" smtClean="0">
                <a:hlinkClick r:id="rId37"/>
              </a:rPr>
              <a:t>icwdm.org/Inspection/BlackBrownDroppings.aspx</a:t>
            </a:r>
            <a:r>
              <a:rPr lang="en-US" sz="1300" dirty="0" smtClean="0"/>
              <a:t>=</a:t>
            </a:r>
            <a:endParaRPr lang="en-US" sz="1300" dirty="0"/>
          </a:p>
          <a:p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48881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75B4D"/>
            </a:solidFill>
          </a:ln>
        </p:spPr>
        <p:txBody>
          <a:bodyPr/>
          <a:lstStyle/>
          <a:p>
            <a:pPr algn="l"/>
            <a:r>
              <a:rPr lang="en-US" dirty="0"/>
              <a:t>3</a:t>
            </a:r>
            <a:r>
              <a:rPr lang="en-US" dirty="0" smtClean="0"/>
              <a:t>. Size of Nitrogenous scat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375B4D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Scat is &lt; ½“ long</a:t>
            </a:r>
          </a:p>
          <a:p>
            <a:pPr lvl="1"/>
            <a:r>
              <a:rPr lang="en-US" dirty="0" smtClean="0"/>
              <a:t>Go to E</a:t>
            </a:r>
          </a:p>
          <a:p>
            <a:pPr marL="0" indent="0">
              <a:buNone/>
            </a:pPr>
            <a:r>
              <a:rPr lang="en-US" dirty="0" smtClean="0"/>
              <a:t>b. Scat is &gt; ½“ long</a:t>
            </a:r>
          </a:p>
          <a:p>
            <a:pPr lvl="1"/>
            <a:r>
              <a:rPr lang="en-US" dirty="0" smtClean="0"/>
              <a:t>Go to 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reeform 3"/>
          <p:cNvSpPr/>
          <p:nvPr/>
        </p:nvSpPr>
        <p:spPr>
          <a:xfrm>
            <a:off x="4445271" y="1828800"/>
            <a:ext cx="457200" cy="119155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445271" y="3484889"/>
            <a:ext cx="1244872" cy="298345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71" y="2057400"/>
            <a:ext cx="357929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71" y="3886200"/>
            <a:ext cx="3579299" cy="7620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440382" y="3615305"/>
            <a:ext cx="360218" cy="194695"/>
          </a:xfrm>
          <a:custGeom>
            <a:avLst/>
            <a:gdLst>
              <a:gd name="connsiteX0" fmla="*/ 267855 w 360218"/>
              <a:gd name="connsiteY0" fmla="*/ 166358 h 194695"/>
              <a:gd name="connsiteX1" fmla="*/ 221673 w 360218"/>
              <a:gd name="connsiteY1" fmla="*/ 138649 h 194695"/>
              <a:gd name="connsiteX2" fmla="*/ 193964 w 360218"/>
              <a:gd name="connsiteY2" fmla="*/ 120177 h 194695"/>
              <a:gd name="connsiteX3" fmla="*/ 157018 w 360218"/>
              <a:gd name="connsiteY3" fmla="*/ 110940 h 194695"/>
              <a:gd name="connsiteX4" fmla="*/ 0 w 360218"/>
              <a:gd name="connsiteY4" fmla="*/ 101704 h 194695"/>
              <a:gd name="connsiteX5" fmla="*/ 9237 w 360218"/>
              <a:gd name="connsiteY5" fmla="*/ 37049 h 194695"/>
              <a:gd name="connsiteX6" fmla="*/ 64655 w 360218"/>
              <a:gd name="connsiteY6" fmla="*/ 18577 h 194695"/>
              <a:gd name="connsiteX7" fmla="*/ 92364 w 360218"/>
              <a:gd name="connsiteY7" fmla="*/ 104 h 194695"/>
              <a:gd name="connsiteX8" fmla="*/ 175491 w 360218"/>
              <a:gd name="connsiteY8" fmla="*/ 18577 h 194695"/>
              <a:gd name="connsiteX9" fmla="*/ 203200 w 360218"/>
              <a:gd name="connsiteY9" fmla="*/ 37049 h 194695"/>
              <a:gd name="connsiteX10" fmla="*/ 230909 w 360218"/>
              <a:gd name="connsiteY10" fmla="*/ 46286 h 194695"/>
              <a:gd name="connsiteX11" fmla="*/ 314037 w 360218"/>
              <a:gd name="connsiteY11" fmla="*/ 92468 h 194695"/>
              <a:gd name="connsiteX12" fmla="*/ 360218 w 360218"/>
              <a:gd name="connsiteY12" fmla="*/ 175595 h 194695"/>
              <a:gd name="connsiteX13" fmla="*/ 304800 w 360218"/>
              <a:gd name="connsiteY13" fmla="*/ 184831 h 194695"/>
              <a:gd name="connsiteX14" fmla="*/ 267855 w 360218"/>
              <a:gd name="connsiteY14" fmla="*/ 166358 h 19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0218" h="194695">
                <a:moveTo>
                  <a:pt x="267855" y="166358"/>
                </a:moveTo>
                <a:cubicBezTo>
                  <a:pt x="254000" y="158661"/>
                  <a:pt x="236897" y="148164"/>
                  <a:pt x="221673" y="138649"/>
                </a:cubicBezTo>
                <a:cubicBezTo>
                  <a:pt x="212260" y="132766"/>
                  <a:pt x="204167" y="124550"/>
                  <a:pt x="193964" y="120177"/>
                </a:cubicBezTo>
                <a:cubicBezTo>
                  <a:pt x="182296" y="115176"/>
                  <a:pt x="169655" y="112144"/>
                  <a:pt x="157018" y="110940"/>
                </a:cubicBezTo>
                <a:cubicBezTo>
                  <a:pt x="104824" y="105969"/>
                  <a:pt x="52339" y="104783"/>
                  <a:pt x="0" y="101704"/>
                </a:cubicBezTo>
                <a:cubicBezTo>
                  <a:pt x="3079" y="80152"/>
                  <a:pt x="-4129" y="54234"/>
                  <a:pt x="9237" y="37049"/>
                </a:cubicBezTo>
                <a:cubicBezTo>
                  <a:pt x="21192" y="21679"/>
                  <a:pt x="64655" y="18577"/>
                  <a:pt x="64655" y="18577"/>
                </a:cubicBezTo>
                <a:cubicBezTo>
                  <a:pt x="73891" y="12419"/>
                  <a:pt x="81331" y="1330"/>
                  <a:pt x="92364" y="104"/>
                </a:cubicBezTo>
                <a:cubicBezTo>
                  <a:pt x="103978" y="-1187"/>
                  <a:pt x="157781" y="9722"/>
                  <a:pt x="175491" y="18577"/>
                </a:cubicBezTo>
                <a:cubicBezTo>
                  <a:pt x="185420" y="23541"/>
                  <a:pt x="193271" y="32085"/>
                  <a:pt x="203200" y="37049"/>
                </a:cubicBezTo>
                <a:cubicBezTo>
                  <a:pt x="211908" y="41403"/>
                  <a:pt x="222398" y="41558"/>
                  <a:pt x="230909" y="46286"/>
                </a:cubicBezTo>
                <a:cubicBezTo>
                  <a:pt x="326188" y="99219"/>
                  <a:pt x="251338" y="71567"/>
                  <a:pt x="314037" y="92468"/>
                </a:cubicBezTo>
                <a:cubicBezTo>
                  <a:pt x="356382" y="155987"/>
                  <a:pt x="343962" y="126824"/>
                  <a:pt x="360218" y="175595"/>
                </a:cubicBezTo>
                <a:cubicBezTo>
                  <a:pt x="335308" y="192202"/>
                  <a:pt x="333481" y="203952"/>
                  <a:pt x="304800" y="184831"/>
                </a:cubicBezTo>
                <a:cubicBezTo>
                  <a:pt x="302238" y="183123"/>
                  <a:pt x="281710" y="174055"/>
                  <a:pt x="267855" y="1663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419870" y="1883853"/>
            <a:ext cx="180109" cy="97347"/>
          </a:xfrm>
          <a:custGeom>
            <a:avLst/>
            <a:gdLst>
              <a:gd name="connsiteX0" fmla="*/ 267855 w 360218"/>
              <a:gd name="connsiteY0" fmla="*/ 166358 h 194695"/>
              <a:gd name="connsiteX1" fmla="*/ 221673 w 360218"/>
              <a:gd name="connsiteY1" fmla="*/ 138649 h 194695"/>
              <a:gd name="connsiteX2" fmla="*/ 193964 w 360218"/>
              <a:gd name="connsiteY2" fmla="*/ 120177 h 194695"/>
              <a:gd name="connsiteX3" fmla="*/ 157018 w 360218"/>
              <a:gd name="connsiteY3" fmla="*/ 110940 h 194695"/>
              <a:gd name="connsiteX4" fmla="*/ 0 w 360218"/>
              <a:gd name="connsiteY4" fmla="*/ 101704 h 194695"/>
              <a:gd name="connsiteX5" fmla="*/ 9237 w 360218"/>
              <a:gd name="connsiteY5" fmla="*/ 37049 h 194695"/>
              <a:gd name="connsiteX6" fmla="*/ 64655 w 360218"/>
              <a:gd name="connsiteY6" fmla="*/ 18577 h 194695"/>
              <a:gd name="connsiteX7" fmla="*/ 92364 w 360218"/>
              <a:gd name="connsiteY7" fmla="*/ 104 h 194695"/>
              <a:gd name="connsiteX8" fmla="*/ 175491 w 360218"/>
              <a:gd name="connsiteY8" fmla="*/ 18577 h 194695"/>
              <a:gd name="connsiteX9" fmla="*/ 203200 w 360218"/>
              <a:gd name="connsiteY9" fmla="*/ 37049 h 194695"/>
              <a:gd name="connsiteX10" fmla="*/ 230909 w 360218"/>
              <a:gd name="connsiteY10" fmla="*/ 46286 h 194695"/>
              <a:gd name="connsiteX11" fmla="*/ 314037 w 360218"/>
              <a:gd name="connsiteY11" fmla="*/ 92468 h 194695"/>
              <a:gd name="connsiteX12" fmla="*/ 360218 w 360218"/>
              <a:gd name="connsiteY12" fmla="*/ 175595 h 194695"/>
              <a:gd name="connsiteX13" fmla="*/ 304800 w 360218"/>
              <a:gd name="connsiteY13" fmla="*/ 184831 h 194695"/>
              <a:gd name="connsiteX14" fmla="*/ 267855 w 360218"/>
              <a:gd name="connsiteY14" fmla="*/ 166358 h 19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0218" h="194695">
                <a:moveTo>
                  <a:pt x="267855" y="166358"/>
                </a:moveTo>
                <a:cubicBezTo>
                  <a:pt x="254000" y="158661"/>
                  <a:pt x="236897" y="148164"/>
                  <a:pt x="221673" y="138649"/>
                </a:cubicBezTo>
                <a:cubicBezTo>
                  <a:pt x="212260" y="132766"/>
                  <a:pt x="204167" y="124550"/>
                  <a:pt x="193964" y="120177"/>
                </a:cubicBezTo>
                <a:cubicBezTo>
                  <a:pt x="182296" y="115176"/>
                  <a:pt x="169655" y="112144"/>
                  <a:pt x="157018" y="110940"/>
                </a:cubicBezTo>
                <a:cubicBezTo>
                  <a:pt x="104824" y="105969"/>
                  <a:pt x="52339" y="104783"/>
                  <a:pt x="0" y="101704"/>
                </a:cubicBezTo>
                <a:cubicBezTo>
                  <a:pt x="3079" y="80152"/>
                  <a:pt x="-4129" y="54234"/>
                  <a:pt x="9237" y="37049"/>
                </a:cubicBezTo>
                <a:cubicBezTo>
                  <a:pt x="21192" y="21679"/>
                  <a:pt x="64655" y="18577"/>
                  <a:pt x="64655" y="18577"/>
                </a:cubicBezTo>
                <a:cubicBezTo>
                  <a:pt x="73891" y="12419"/>
                  <a:pt x="81331" y="1330"/>
                  <a:pt x="92364" y="104"/>
                </a:cubicBezTo>
                <a:cubicBezTo>
                  <a:pt x="103978" y="-1187"/>
                  <a:pt x="157781" y="9722"/>
                  <a:pt x="175491" y="18577"/>
                </a:cubicBezTo>
                <a:cubicBezTo>
                  <a:pt x="185420" y="23541"/>
                  <a:pt x="193271" y="32085"/>
                  <a:pt x="203200" y="37049"/>
                </a:cubicBezTo>
                <a:cubicBezTo>
                  <a:pt x="211908" y="41403"/>
                  <a:pt x="222398" y="41558"/>
                  <a:pt x="230909" y="46286"/>
                </a:cubicBezTo>
                <a:cubicBezTo>
                  <a:pt x="326188" y="99219"/>
                  <a:pt x="251338" y="71567"/>
                  <a:pt x="314037" y="92468"/>
                </a:cubicBezTo>
                <a:cubicBezTo>
                  <a:pt x="356382" y="155987"/>
                  <a:pt x="343962" y="126824"/>
                  <a:pt x="360218" y="175595"/>
                </a:cubicBezTo>
                <a:cubicBezTo>
                  <a:pt x="335308" y="192202"/>
                  <a:pt x="333481" y="203952"/>
                  <a:pt x="304800" y="184831"/>
                </a:cubicBezTo>
                <a:cubicBezTo>
                  <a:pt x="302238" y="183123"/>
                  <a:pt x="281710" y="174055"/>
                  <a:pt x="267855" y="1663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9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5422" y="2743200"/>
            <a:ext cx="1829378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67400" y="1723054"/>
            <a:ext cx="456045" cy="426005"/>
          </a:xfrm>
          <a:custGeom>
            <a:avLst/>
            <a:gdLst>
              <a:gd name="connsiteX0" fmla="*/ 132772 w 456045"/>
              <a:gd name="connsiteY0" fmla="*/ 398296 h 426005"/>
              <a:gd name="connsiteX1" fmla="*/ 114299 w 456045"/>
              <a:gd name="connsiteY1" fmla="*/ 204332 h 426005"/>
              <a:gd name="connsiteX2" fmla="*/ 95827 w 456045"/>
              <a:gd name="connsiteY2" fmla="*/ 176623 h 426005"/>
              <a:gd name="connsiteX3" fmla="*/ 86590 w 456045"/>
              <a:gd name="connsiteY3" fmla="*/ 148914 h 426005"/>
              <a:gd name="connsiteX4" fmla="*/ 49645 w 456045"/>
              <a:gd name="connsiteY4" fmla="*/ 93496 h 426005"/>
              <a:gd name="connsiteX5" fmla="*/ 21936 w 456045"/>
              <a:gd name="connsiteY5" fmla="*/ 38078 h 426005"/>
              <a:gd name="connsiteX6" fmla="*/ 3463 w 456045"/>
              <a:gd name="connsiteY6" fmla="*/ 1132 h 426005"/>
              <a:gd name="connsiteX7" fmla="*/ 40408 w 456045"/>
              <a:gd name="connsiteY7" fmla="*/ 28841 h 426005"/>
              <a:gd name="connsiteX8" fmla="*/ 77354 w 456045"/>
              <a:gd name="connsiteY8" fmla="*/ 47314 h 426005"/>
              <a:gd name="connsiteX9" fmla="*/ 160481 w 456045"/>
              <a:gd name="connsiteY9" fmla="*/ 121205 h 426005"/>
              <a:gd name="connsiteX10" fmla="*/ 188190 w 456045"/>
              <a:gd name="connsiteY10" fmla="*/ 185860 h 426005"/>
              <a:gd name="connsiteX11" fmla="*/ 225136 w 456045"/>
              <a:gd name="connsiteY11" fmla="*/ 241278 h 426005"/>
              <a:gd name="connsiteX12" fmla="*/ 215899 w 456045"/>
              <a:gd name="connsiteY12" fmla="*/ 333641 h 426005"/>
              <a:gd name="connsiteX13" fmla="*/ 225136 w 456045"/>
              <a:gd name="connsiteY13" fmla="*/ 278223 h 426005"/>
              <a:gd name="connsiteX14" fmla="*/ 243608 w 456045"/>
              <a:gd name="connsiteY14" fmla="*/ 130441 h 426005"/>
              <a:gd name="connsiteX15" fmla="*/ 262081 w 456045"/>
              <a:gd name="connsiteY15" fmla="*/ 102732 h 426005"/>
              <a:gd name="connsiteX16" fmla="*/ 289790 w 456045"/>
              <a:gd name="connsiteY16" fmla="*/ 93496 h 426005"/>
              <a:gd name="connsiteX17" fmla="*/ 308263 w 456045"/>
              <a:gd name="connsiteY17" fmla="*/ 185860 h 426005"/>
              <a:gd name="connsiteX18" fmla="*/ 335972 w 456045"/>
              <a:gd name="connsiteY18" fmla="*/ 426005 h 426005"/>
              <a:gd name="connsiteX19" fmla="*/ 382154 w 456045"/>
              <a:gd name="connsiteY19" fmla="*/ 352114 h 426005"/>
              <a:gd name="connsiteX20" fmla="*/ 428336 w 456045"/>
              <a:gd name="connsiteY20" fmla="*/ 296696 h 426005"/>
              <a:gd name="connsiteX21" fmla="*/ 446808 w 456045"/>
              <a:gd name="connsiteY21" fmla="*/ 324405 h 426005"/>
              <a:gd name="connsiteX22" fmla="*/ 456045 w 456045"/>
              <a:gd name="connsiteY22" fmla="*/ 426005 h 42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045" h="426005">
                <a:moveTo>
                  <a:pt x="132772" y="398296"/>
                </a:moveTo>
                <a:cubicBezTo>
                  <a:pt x="132539" y="394099"/>
                  <a:pt x="139415" y="254564"/>
                  <a:pt x="114299" y="204332"/>
                </a:cubicBezTo>
                <a:cubicBezTo>
                  <a:pt x="109335" y="194403"/>
                  <a:pt x="100791" y="186552"/>
                  <a:pt x="95827" y="176623"/>
                </a:cubicBezTo>
                <a:cubicBezTo>
                  <a:pt x="91473" y="167915"/>
                  <a:pt x="91318" y="157425"/>
                  <a:pt x="86590" y="148914"/>
                </a:cubicBezTo>
                <a:cubicBezTo>
                  <a:pt x="75808" y="129507"/>
                  <a:pt x="56666" y="114558"/>
                  <a:pt x="49645" y="93496"/>
                </a:cubicBezTo>
                <a:cubicBezTo>
                  <a:pt x="32709" y="42693"/>
                  <a:pt x="50583" y="88212"/>
                  <a:pt x="21936" y="38078"/>
                </a:cubicBezTo>
                <a:cubicBezTo>
                  <a:pt x="15105" y="26123"/>
                  <a:pt x="-8852" y="7290"/>
                  <a:pt x="3463" y="1132"/>
                </a:cubicBezTo>
                <a:cubicBezTo>
                  <a:pt x="17231" y="-5753"/>
                  <a:pt x="27354" y="20682"/>
                  <a:pt x="40408" y="28841"/>
                </a:cubicBezTo>
                <a:cubicBezTo>
                  <a:pt x="52084" y="36139"/>
                  <a:pt x="66602" y="38713"/>
                  <a:pt x="77354" y="47314"/>
                </a:cubicBezTo>
                <a:cubicBezTo>
                  <a:pt x="235534" y="173857"/>
                  <a:pt x="70705" y="61353"/>
                  <a:pt x="160481" y="121205"/>
                </a:cubicBezTo>
                <a:cubicBezTo>
                  <a:pt x="227721" y="222063"/>
                  <a:pt x="128546" y="66573"/>
                  <a:pt x="188190" y="185860"/>
                </a:cubicBezTo>
                <a:cubicBezTo>
                  <a:pt x="198119" y="205718"/>
                  <a:pt x="225136" y="241278"/>
                  <a:pt x="225136" y="241278"/>
                </a:cubicBezTo>
                <a:cubicBezTo>
                  <a:pt x="222057" y="272066"/>
                  <a:pt x="215899" y="302700"/>
                  <a:pt x="215899" y="333641"/>
                </a:cubicBezTo>
                <a:cubicBezTo>
                  <a:pt x="215899" y="352369"/>
                  <a:pt x="223175" y="296848"/>
                  <a:pt x="225136" y="278223"/>
                </a:cubicBezTo>
                <a:cubicBezTo>
                  <a:pt x="227721" y="253670"/>
                  <a:pt x="223473" y="170712"/>
                  <a:pt x="243608" y="130441"/>
                </a:cubicBezTo>
                <a:cubicBezTo>
                  <a:pt x="248572" y="120512"/>
                  <a:pt x="253413" y="109667"/>
                  <a:pt x="262081" y="102732"/>
                </a:cubicBezTo>
                <a:cubicBezTo>
                  <a:pt x="269684" y="96650"/>
                  <a:pt x="280554" y="96575"/>
                  <a:pt x="289790" y="93496"/>
                </a:cubicBezTo>
                <a:cubicBezTo>
                  <a:pt x="298604" y="128750"/>
                  <a:pt x="304266" y="147219"/>
                  <a:pt x="308263" y="185860"/>
                </a:cubicBezTo>
                <a:cubicBezTo>
                  <a:pt x="332891" y="423930"/>
                  <a:pt x="303532" y="328681"/>
                  <a:pt x="335972" y="426005"/>
                </a:cubicBezTo>
                <a:cubicBezTo>
                  <a:pt x="402442" y="381691"/>
                  <a:pt x="320599" y="444444"/>
                  <a:pt x="382154" y="352114"/>
                </a:cubicBezTo>
                <a:cubicBezTo>
                  <a:pt x="407873" y="313537"/>
                  <a:pt x="392778" y="332254"/>
                  <a:pt x="428336" y="296696"/>
                </a:cubicBezTo>
                <a:cubicBezTo>
                  <a:pt x="434493" y="305932"/>
                  <a:pt x="444482" y="313551"/>
                  <a:pt x="446808" y="324405"/>
                </a:cubicBezTo>
                <a:cubicBezTo>
                  <a:pt x="453933" y="357656"/>
                  <a:pt x="456045" y="426005"/>
                  <a:pt x="456045" y="42600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75B4D"/>
            </a:solidFill>
          </a:ln>
        </p:spPr>
        <p:txBody>
          <a:bodyPr/>
          <a:lstStyle/>
          <a:p>
            <a:pPr algn="l"/>
            <a:r>
              <a:rPr lang="en-US" dirty="0" smtClean="0"/>
              <a:t>4. Location of scat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375B4D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Was the scat found on land?</a:t>
            </a:r>
          </a:p>
          <a:p>
            <a:pPr lvl="1"/>
            <a:r>
              <a:rPr lang="en-US" dirty="0" smtClean="0"/>
              <a:t>Go to 5</a:t>
            </a:r>
          </a:p>
          <a:p>
            <a:pPr marL="0" indent="0">
              <a:buNone/>
            </a:pPr>
            <a:r>
              <a:rPr lang="en-US" dirty="0" smtClean="0"/>
              <a:t>b. Was the scat found in water?</a:t>
            </a:r>
          </a:p>
          <a:p>
            <a:pPr lvl="1"/>
            <a:r>
              <a:rPr lang="en-US" dirty="0" smtClean="0"/>
              <a:t>Go to C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943600" y="1828800"/>
            <a:ext cx="1244872" cy="298345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H="1">
            <a:off x="6948736" y="1803400"/>
            <a:ext cx="318382" cy="426005"/>
          </a:xfrm>
          <a:custGeom>
            <a:avLst/>
            <a:gdLst>
              <a:gd name="connsiteX0" fmla="*/ 132772 w 456045"/>
              <a:gd name="connsiteY0" fmla="*/ 398296 h 426005"/>
              <a:gd name="connsiteX1" fmla="*/ 114299 w 456045"/>
              <a:gd name="connsiteY1" fmla="*/ 204332 h 426005"/>
              <a:gd name="connsiteX2" fmla="*/ 95827 w 456045"/>
              <a:gd name="connsiteY2" fmla="*/ 176623 h 426005"/>
              <a:gd name="connsiteX3" fmla="*/ 86590 w 456045"/>
              <a:gd name="connsiteY3" fmla="*/ 148914 h 426005"/>
              <a:gd name="connsiteX4" fmla="*/ 49645 w 456045"/>
              <a:gd name="connsiteY4" fmla="*/ 93496 h 426005"/>
              <a:gd name="connsiteX5" fmla="*/ 21936 w 456045"/>
              <a:gd name="connsiteY5" fmla="*/ 38078 h 426005"/>
              <a:gd name="connsiteX6" fmla="*/ 3463 w 456045"/>
              <a:gd name="connsiteY6" fmla="*/ 1132 h 426005"/>
              <a:gd name="connsiteX7" fmla="*/ 40408 w 456045"/>
              <a:gd name="connsiteY7" fmla="*/ 28841 h 426005"/>
              <a:gd name="connsiteX8" fmla="*/ 77354 w 456045"/>
              <a:gd name="connsiteY8" fmla="*/ 47314 h 426005"/>
              <a:gd name="connsiteX9" fmla="*/ 160481 w 456045"/>
              <a:gd name="connsiteY9" fmla="*/ 121205 h 426005"/>
              <a:gd name="connsiteX10" fmla="*/ 188190 w 456045"/>
              <a:gd name="connsiteY10" fmla="*/ 185860 h 426005"/>
              <a:gd name="connsiteX11" fmla="*/ 225136 w 456045"/>
              <a:gd name="connsiteY11" fmla="*/ 241278 h 426005"/>
              <a:gd name="connsiteX12" fmla="*/ 215899 w 456045"/>
              <a:gd name="connsiteY12" fmla="*/ 333641 h 426005"/>
              <a:gd name="connsiteX13" fmla="*/ 225136 w 456045"/>
              <a:gd name="connsiteY13" fmla="*/ 278223 h 426005"/>
              <a:gd name="connsiteX14" fmla="*/ 243608 w 456045"/>
              <a:gd name="connsiteY14" fmla="*/ 130441 h 426005"/>
              <a:gd name="connsiteX15" fmla="*/ 262081 w 456045"/>
              <a:gd name="connsiteY15" fmla="*/ 102732 h 426005"/>
              <a:gd name="connsiteX16" fmla="*/ 289790 w 456045"/>
              <a:gd name="connsiteY16" fmla="*/ 93496 h 426005"/>
              <a:gd name="connsiteX17" fmla="*/ 308263 w 456045"/>
              <a:gd name="connsiteY17" fmla="*/ 185860 h 426005"/>
              <a:gd name="connsiteX18" fmla="*/ 335972 w 456045"/>
              <a:gd name="connsiteY18" fmla="*/ 426005 h 426005"/>
              <a:gd name="connsiteX19" fmla="*/ 382154 w 456045"/>
              <a:gd name="connsiteY19" fmla="*/ 352114 h 426005"/>
              <a:gd name="connsiteX20" fmla="*/ 428336 w 456045"/>
              <a:gd name="connsiteY20" fmla="*/ 296696 h 426005"/>
              <a:gd name="connsiteX21" fmla="*/ 446808 w 456045"/>
              <a:gd name="connsiteY21" fmla="*/ 324405 h 426005"/>
              <a:gd name="connsiteX22" fmla="*/ 456045 w 456045"/>
              <a:gd name="connsiteY22" fmla="*/ 426005 h 42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045" h="426005">
                <a:moveTo>
                  <a:pt x="132772" y="398296"/>
                </a:moveTo>
                <a:cubicBezTo>
                  <a:pt x="132539" y="394099"/>
                  <a:pt x="139415" y="254564"/>
                  <a:pt x="114299" y="204332"/>
                </a:cubicBezTo>
                <a:cubicBezTo>
                  <a:pt x="109335" y="194403"/>
                  <a:pt x="100791" y="186552"/>
                  <a:pt x="95827" y="176623"/>
                </a:cubicBezTo>
                <a:cubicBezTo>
                  <a:pt x="91473" y="167915"/>
                  <a:pt x="91318" y="157425"/>
                  <a:pt x="86590" y="148914"/>
                </a:cubicBezTo>
                <a:cubicBezTo>
                  <a:pt x="75808" y="129507"/>
                  <a:pt x="56666" y="114558"/>
                  <a:pt x="49645" y="93496"/>
                </a:cubicBezTo>
                <a:cubicBezTo>
                  <a:pt x="32709" y="42693"/>
                  <a:pt x="50583" y="88212"/>
                  <a:pt x="21936" y="38078"/>
                </a:cubicBezTo>
                <a:cubicBezTo>
                  <a:pt x="15105" y="26123"/>
                  <a:pt x="-8852" y="7290"/>
                  <a:pt x="3463" y="1132"/>
                </a:cubicBezTo>
                <a:cubicBezTo>
                  <a:pt x="17231" y="-5753"/>
                  <a:pt x="27354" y="20682"/>
                  <a:pt x="40408" y="28841"/>
                </a:cubicBezTo>
                <a:cubicBezTo>
                  <a:pt x="52084" y="36139"/>
                  <a:pt x="66602" y="38713"/>
                  <a:pt x="77354" y="47314"/>
                </a:cubicBezTo>
                <a:cubicBezTo>
                  <a:pt x="235534" y="173857"/>
                  <a:pt x="70705" y="61353"/>
                  <a:pt x="160481" y="121205"/>
                </a:cubicBezTo>
                <a:cubicBezTo>
                  <a:pt x="227721" y="222063"/>
                  <a:pt x="128546" y="66573"/>
                  <a:pt x="188190" y="185860"/>
                </a:cubicBezTo>
                <a:cubicBezTo>
                  <a:pt x="198119" y="205718"/>
                  <a:pt x="225136" y="241278"/>
                  <a:pt x="225136" y="241278"/>
                </a:cubicBezTo>
                <a:cubicBezTo>
                  <a:pt x="222057" y="272066"/>
                  <a:pt x="215899" y="302700"/>
                  <a:pt x="215899" y="333641"/>
                </a:cubicBezTo>
                <a:cubicBezTo>
                  <a:pt x="215899" y="352369"/>
                  <a:pt x="223175" y="296848"/>
                  <a:pt x="225136" y="278223"/>
                </a:cubicBezTo>
                <a:cubicBezTo>
                  <a:pt x="227721" y="253670"/>
                  <a:pt x="223473" y="170712"/>
                  <a:pt x="243608" y="130441"/>
                </a:cubicBezTo>
                <a:cubicBezTo>
                  <a:pt x="248572" y="120512"/>
                  <a:pt x="253413" y="109667"/>
                  <a:pt x="262081" y="102732"/>
                </a:cubicBezTo>
                <a:cubicBezTo>
                  <a:pt x="269684" y="96650"/>
                  <a:pt x="280554" y="96575"/>
                  <a:pt x="289790" y="93496"/>
                </a:cubicBezTo>
                <a:cubicBezTo>
                  <a:pt x="298604" y="128750"/>
                  <a:pt x="304266" y="147219"/>
                  <a:pt x="308263" y="185860"/>
                </a:cubicBezTo>
                <a:cubicBezTo>
                  <a:pt x="332891" y="423930"/>
                  <a:pt x="303532" y="328681"/>
                  <a:pt x="335972" y="426005"/>
                </a:cubicBezTo>
                <a:cubicBezTo>
                  <a:pt x="402442" y="381691"/>
                  <a:pt x="320599" y="444444"/>
                  <a:pt x="382154" y="352114"/>
                </a:cubicBezTo>
                <a:cubicBezTo>
                  <a:pt x="407873" y="313537"/>
                  <a:pt x="392778" y="332254"/>
                  <a:pt x="428336" y="296696"/>
                </a:cubicBezTo>
                <a:cubicBezTo>
                  <a:pt x="434493" y="305932"/>
                  <a:pt x="444482" y="313551"/>
                  <a:pt x="446808" y="324405"/>
                </a:cubicBezTo>
                <a:cubicBezTo>
                  <a:pt x="453933" y="357656"/>
                  <a:pt x="456045" y="426005"/>
                  <a:pt x="456045" y="42600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26300" y="3048000"/>
            <a:ext cx="1244872" cy="298345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4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/>
              <a:t>5</a:t>
            </a:r>
            <a:r>
              <a:rPr lang="en-US" dirty="0" smtClean="0"/>
              <a:t>. General size of the scat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Is </a:t>
            </a:r>
            <a:r>
              <a:rPr lang="en-US" dirty="0"/>
              <a:t>the scat </a:t>
            </a:r>
            <a:r>
              <a:rPr lang="en-US" dirty="0" smtClean="0"/>
              <a:t>&lt; ½“ </a:t>
            </a:r>
            <a:r>
              <a:rPr lang="en-US" dirty="0"/>
              <a:t>and seed-like (pencil lead form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Go to A</a:t>
            </a: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Is the scat </a:t>
            </a:r>
            <a:r>
              <a:rPr lang="en-US" dirty="0" smtClean="0"/>
              <a:t>&gt; ½“ </a:t>
            </a:r>
            <a:r>
              <a:rPr lang="en-US" dirty="0"/>
              <a:t>and non-seed-like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Go to 6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238834" y="2398816"/>
            <a:ext cx="271144" cy="215075"/>
          </a:xfrm>
          <a:custGeom>
            <a:avLst/>
            <a:gdLst>
              <a:gd name="connsiteX0" fmla="*/ 3130 w 271144"/>
              <a:gd name="connsiteY0" fmla="*/ 196602 h 215075"/>
              <a:gd name="connsiteX1" fmla="*/ 49311 w 271144"/>
              <a:gd name="connsiteY1" fmla="*/ 122711 h 215075"/>
              <a:gd name="connsiteX2" fmla="*/ 95493 w 271144"/>
              <a:gd name="connsiteY2" fmla="*/ 67293 h 215075"/>
              <a:gd name="connsiteX3" fmla="*/ 123202 w 271144"/>
              <a:gd name="connsiteY3" fmla="*/ 48820 h 215075"/>
              <a:gd name="connsiteX4" fmla="*/ 141675 w 271144"/>
              <a:gd name="connsiteY4" fmla="*/ 21111 h 215075"/>
              <a:gd name="connsiteX5" fmla="*/ 261748 w 271144"/>
              <a:gd name="connsiteY5" fmla="*/ 11875 h 215075"/>
              <a:gd name="connsiteX6" fmla="*/ 261748 w 271144"/>
              <a:gd name="connsiteY6" fmla="*/ 76529 h 215075"/>
              <a:gd name="connsiteX7" fmla="*/ 252511 w 271144"/>
              <a:gd name="connsiteY7" fmla="*/ 104239 h 215075"/>
              <a:gd name="connsiteX8" fmla="*/ 215566 w 271144"/>
              <a:gd name="connsiteY8" fmla="*/ 113475 h 215075"/>
              <a:gd name="connsiteX9" fmla="*/ 178621 w 271144"/>
              <a:gd name="connsiteY9" fmla="*/ 150420 h 215075"/>
              <a:gd name="connsiteX10" fmla="*/ 150911 w 271144"/>
              <a:gd name="connsiteY10" fmla="*/ 178129 h 215075"/>
              <a:gd name="connsiteX11" fmla="*/ 132439 w 271144"/>
              <a:gd name="connsiteY11" fmla="*/ 205839 h 215075"/>
              <a:gd name="connsiteX12" fmla="*/ 104730 w 271144"/>
              <a:gd name="connsiteY12" fmla="*/ 215075 h 215075"/>
              <a:gd name="connsiteX13" fmla="*/ 3130 w 271144"/>
              <a:gd name="connsiteY13" fmla="*/ 205839 h 215075"/>
              <a:gd name="connsiteX14" fmla="*/ 12366 w 271144"/>
              <a:gd name="connsiteY14" fmla="*/ 178129 h 215075"/>
              <a:gd name="connsiteX15" fmla="*/ 3130 w 271144"/>
              <a:gd name="connsiteY15" fmla="*/ 196602 h 2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144" h="215075">
                <a:moveTo>
                  <a:pt x="3130" y="196602"/>
                </a:moveTo>
                <a:cubicBezTo>
                  <a:pt x="9288" y="187366"/>
                  <a:pt x="33717" y="147215"/>
                  <a:pt x="49311" y="122711"/>
                </a:cubicBezTo>
                <a:cubicBezTo>
                  <a:pt x="65716" y="96931"/>
                  <a:pt x="70894" y="87792"/>
                  <a:pt x="95493" y="67293"/>
                </a:cubicBezTo>
                <a:cubicBezTo>
                  <a:pt x="104021" y="60186"/>
                  <a:pt x="113966" y="54978"/>
                  <a:pt x="123202" y="48820"/>
                </a:cubicBezTo>
                <a:cubicBezTo>
                  <a:pt x="129360" y="39584"/>
                  <a:pt x="133825" y="28960"/>
                  <a:pt x="141675" y="21111"/>
                </a:cubicBezTo>
                <a:cubicBezTo>
                  <a:pt x="178930" y="-16144"/>
                  <a:pt x="203491" y="6050"/>
                  <a:pt x="261748" y="11875"/>
                </a:cubicBezTo>
                <a:cubicBezTo>
                  <a:pt x="274314" y="49573"/>
                  <a:pt x="274238" y="32816"/>
                  <a:pt x="261748" y="76529"/>
                </a:cubicBezTo>
                <a:cubicBezTo>
                  <a:pt x="259073" y="85891"/>
                  <a:pt x="260114" y="98157"/>
                  <a:pt x="252511" y="104239"/>
                </a:cubicBezTo>
                <a:cubicBezTo>
                  <a:pt x="242599" y="112169"/>
                  <a:pt x="227881" y="110396"/>
                  <a:pt x="215566" y="113475"/>
                </a:cubicBezTo>
                <a:cubicBezTo>
                  <a:pt x="197974" y="166253"/>
                  <a:pt x="220844" y="122272"/>
                  <a:pt x="178621" y="150420"/>
                </a:cubicBezTo>
                <a:cubicBezTo>
                  <a:pt x="167752" y="157666"/>
                  <a:pt x="159273" y="168094"/>
                  <a:pt x="150911" y="178129"/>
                </a:cubicBezTo>
                <a:cubicBezTo>
                  <a:pt x="143804" y="186657"/>
                  <a:pt x="141107" y="198904"/>
                  <a:pt x="132439" y="205839"/>
                </a:cubicBezTo>
                <a:cubicBezTo>
                  <a:pt x="124837" y="211921"/>
                  <a:pt x="113966" y="211996"/>
                  <a:pt x="104730" y="215075"/>
                </a:cubicBezTo>
                <a:cubicBezTo>
                  <a:pt x="70863" y="211996"/>
                  <a:pt x="34704" y="218469"/>
                  <a:pt x="3130" y="205839"/>
                </a:cubicBezTo>
                <a:cubicBezTo>
                  <a:pt x="-5910" y="202223"/>
                  <a:pt x="6966" y="186230"/>
                  <a:pt x="12366" y="178129"/>
                </a:cubicBezTo>
                <a:cubicBezTo>
                  <a:pt x="14074" y="175567"/>
                  <a:pt x="-3028" y="205838"/>
                  <a:pt x="3130" y="1966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2520717">
            <a:off x="3511467" y="2569454"/>
            <a:ext cx="271144" cy="215075"/>
          </a:xfrm>
          <a:custGeom>
            <a:avLst/>
            <a:gdLst>
              <a:gd name="connsiteX0" fmla="*/ 3130 w 271144"/>
              <a:gd name="connsiteY0" fmla="*/ 196602 h 215075"/>
              <a:gd name="connsiteX1" fmla="*/ 49311 w 271144"/>
              <a:gd name="connsiteY1" fmla="*/ 122711 h 215075"/>
              <a:gd name="connsiteX2" fmla="*/ 95493 w 271144"/>
              <a:gd name="connsiteY2" fmla="*/ 67293 h 215075"/>
              <a:gd name="connsiteX3" fmla="*/ 123202 w 271144"/>
              <a:gd name="connsiteY3" fmla="*/ 48820 h 215075"/>
              <a:gd name="connsiteX4" fmla="*/ 141675 w 271144"/>
              <a:gd name="connsiteY4" fmla="*/ 21111 h 215075"/>
              <a:gd name="connsiteX5" fmla="*/ 261748 w 271144"/>
              <a:gd name="connsiteY5" fmla="*/ 11875 h 215075"/>
              <a:gd name="connsiteX6" fmla="*/ 261748 w 271144"/>
              <a:gd name="connsiteY6" fmla="*/ 76529 h 215075"/>
              <a:gd name="connsiteX7" fmla="*/ 252511 w 271144"/>
              <a:gd name="connsiteY7" fmla="*/ 104239 h 215075"/>
              <a:gd name="connsiteX8" fmla="*/ 215566 w 271144"/>
              <a:gd name="connsiteY8" fmla="*/ 113475 h 215075"/>
              <a:gd name="connsiteX9" fmla="*/ 178621 w 271144"/>
              <a:gd name="connsiteY9" fmla="*/ 150420 h 215075"/>
              <a:gd name="connsiteX10" fmla="*/ 150911 w 271144"/>
              <a:gd name="connsiteY10" fmla="*/ 178129 h 215075"/>
              <a:gd name="connsiteX11" fmla="*/ 132439 w 271144"/>
              <a:gd name="connsiteY11" fmla="*/ 205839 h 215075"/>
              <a:gd name="connsiteX12" fmla="*/ 104730 w 271144"/>
              <a:gd name="connsiteY12" fmla="*/ 215075 h 215075"/>
              <a:gd name="connsiteX13" fmla="*/ 3130 w 271144"/>
              <a:gd name="connsiteY13" fmla="*/ 205839 h 215075"/>
              <a:gd name="connsiteX14" fmla="*/ 12366 w 271144"/>
              <a:gd name="connsiteY14" fmla="*/ 178129 h 215075"/>
              <a:gd name="connsiteX15" fmla="*/ 3130 w 271144"/>
              <a:gd name="connsiteY15" fmla="*/ 196602 h 2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144" h="215075">
                <a:moveTo>
                  <a:pt x="3130" y="196602"/>
                </a:moveTo>
                <a:cubicBezTo>
                  <a:pt x="9288" y="187366"/>
                  <a:pt x="33717" y="147215"/>
                  <a:pt x="49311" y="122711"/>
                </a:cubicBezTo>
                <a:cubicBezTo>
                  <a:pt x="65716" y="96931"/>
                  <a:pt x="70894" y="87792"/>
                  <a:pt x="95493" y="67293"/>
                </a:cubicBezTo>
                <a:cubicBezTo>
                  <a:pt x="104021" y="60186"/>
                  <a:pt x="113966" y="54978"/>
                  <a:pt x="123202" y="48820"/>
                </a:cubicBezTo>
                <a:cubicBezTo>
                  <a:pt x="129360" y="39584"/>
                  <a:pt x="133825" y="28960"/>
                  <a:pt x="141675" y="21111"/>
                </a:cubicBezTo>
                <a:cubicBezTo>
                  <a:pt x="178930" y="-16144"/>
                  <a:pt x="203491" y="6050"/>
                  <a:pt x="261748" y="11875"/>
                </a:cubicBezTo>
                <a:cubicBezTo>
                  <a:pt x="274314" y="49573"/>
                  <a:pt x="274238" y="32816"/>
                  <a:pt x="261748" y="76529"/>
                </a:cubicBezTo>
                <a:cubicBezTo>
                  <a:pt x="259073" y="85891"/>
                  <a:pt x="260114" y="98157"/>
                  <a:pt x="252511" y="104239"/>
                </a:cubicBezTo>
                <a:cubicBezTo>
                  <a:pt x="242599" y="112169"/>
                  <a:pt x="227881" y="110396"/>
                  <a:pt x="215566" y="113475"/>
                </a:cubicBezTo>
                <a:cubicBezTo>
                  <a:pt x="197974" y="166253"/>
                  <a:pt x="220844" y="122272"/>
                  <a:pt x="178621" y="150420"/>
                </a:cubicBezTo>
                <a:cubicBezTo>
                  <a:pt x="167752" y="157666"/>
                  <a:pt x="159273" y="168094"/>
                  <a:pt x="150911" y="178129"/>
                </a:cubicBezTo>
                <a:cubicBezTo>
                  <a:pt x="143804" y="186657"/>
                  <a:pt x="141107" y="198904"/>
                  <a:pt x="132439" y="205839"/>
                </a:cubicBezTo>
                <a:cubicBezTo>
                  <a:pt x="124837" y="211921"/>
                  <a:pt x="113966" y="211996"/>
                  <a:pt x="104730" y="215075"/>
                </a:cubicBezTo>
                <a:cubicBezTo>
                  <a:pt x="70863" y="211996"/>
                  <a:pt x="34704" y="218469"/>
                  <a:pt x="3130" y="205839"/>
                </a:cubicBezTo>
                <a:cubicBezTo>
                  <a:pt x="-5910" y="202223"/>
                  <a:pt x="6966" y="186230"/>
                  <a:pt x="12366" y="178129"/>
                </a:cubicBezTo>
                <a:cubicBezTo>
                  <a:pt x="14074" y="175567"/>
                  <a:pt x="-3028" y="205838"/>
                  <a:pt x="3130" y="1966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3595831">
            <a:off x="3672460" y="2335145"/>
            <a:ext cx="271144" cy="215075"/>
          </a:xfrm>
          <a:custGeom>
            <a:avLst/>
            <a:gdLst>
              <a:gd name="connsiteX0" fmla="*/ 3130 w 271144"/>
              <a:gd name="connsiteY0" fmla="*/ 196602 h 215075"/>
              <a:gd name="connsiteX1" fmla="*/ 49311 w 271144"/>
              <a:gd name="connsiteY1" fmla="*/ 122711 h 215075"/>
              <a:gd name="connsiteX2" fmla="*/ 95493 w 271144"/>
              <a:gd name="connsiteY2" fmla="*/ 67293 h 215075"/>
              <a:gd name="connsiteX3" fmla="*/ 123202 w 271144"/>
              <a:gd name="connsiteY3" fmla="*/ 48820 h 215075"/>
              <a:gd name="connsiteX4" fmla="*/ 141675 w 271144"/>
              <a:gd name="connsiteY4" fmla="*/ 21111 h 215075"/>
              <a:gd name="connsiteX5" fmla="*/ 261748 w 271144"/>
              <a:gd name="connsiteY5" fmla="*/ 11875 h 215075"/>
              <a:gd name="connsiteX6" fmla="*/ 261748 w 271144"/>
              <a:gd name="connsiteY6" fmla="*/ 76529 h 215075"/>
              <a:gd name="connsiteX7" fmla="*/ 252511 w 271144"/>
              <a:gd name="connsiteY7" fmla="*/ 104239 h 215075"/>
              <a:gd name="connsiteX8" fmla="*/ 215566 w 271144"/>
              <a:gd name="connsiteY8" fmla="*/ 113475 h 215075"/>
              <a:gd name="connsiteX9" fmla="*/ 178621 w 271144"/>
              <a:gd name="connsiteY9" fmla="*/ 150420 h 215075"/>
              <a:gd name="connsiteX10" fmla="*/ 150911 w 271144"/>
              <a:gd name="connsiteY10" fmla="*/ 178129 h 215075"/>
              <a:gd name="connsiteX11" fmla="*/ 132439 w 271144"/>
              <a:gd name="connsiteY11" fmla="*/ 205839 h 215075"/>
              <a:gd name="connsiteX12" fmla="*/ 104730 w 271144"/>
              <a:gd name="connsiteY12" fmla="*/ 215075 h 215075"/>
              <a:gd name="connsiteX13" fmla="*/ 3130 w 271144"/>
              <a:gd name="connsiteY13" fmla="*/ 205839 h 215075"/>
              <a:gd name="connsiteX14" fmla="*/ 12366 w 271144"/>
              <a:gd name="connsiteY14" fmla="*/ 178129 h 215075"/>
              <a:gd name="connsiteX15" fmla="*/ 3130 w 271144"/>
              <a:gd name="connsiteY15" fmla="*/ 196602 h 2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144" h="215075">
                <a:moveTo>
                  <a:pt x="3130" y="196602"/>
                </a:moveTo>
                <a:cubicBezTo>
                  <a:pt x="9288" y="187366"/>
                  <a:pt x="33717" y="147215"/>
                  <a:pt x="49311" y="122711"/>
                </a:cubicBezTo>
                <a:cubicBezTo>
                  <a:pt x="65716" y="96931"/>
                  <a:pt x="70894" y="87792"/>
                  <a:pt x="95493" y="67293"/>
                </a:cubicBezTo>
                <a:cubicBezTo>
                  <a:pt x="104021" y="60186"/>
                  <a:pt x="113966" y="54978"/>
                  <a:pt x="123202" y="48820"/>
                </a:cubicBezTo>
                <a:cubicBezTo>
                  <a:pt x="129360" y="39584"/>
                  <a:pt x="133825" y="28960"/>
                  <a:pt x="141675" y="21111"/>
                </a:cubicBezTo>
                <a:cubicBezTo>
                  <a:pt x="178930" y="-16144"/>
                  <a:pt x="203491" y="6050"/>
                  <a:pt x="261748" y="11875"/>
                </a:cubicBezTo>
                <a:cubicBezTo>
                  <a:pt x="274314" y="49573"/>
                  <a:pt x="274238" y="32816"/>
                  <a:pt x="261748" y="76529"/>
                </a:cubicBezTo>
                <a:cubicBezTo>
                  <a:pt x="259073" y="85891"/>
                  <a:pt x="260114" y="98157"/>
                  <a:pt x="252511" y="104239"/>
                </a:cubicBezTo>
                <a:cubicBezTo>
                  <a:pt x="242599" y="112169"/>
                  <a:pt x="227881" y="110396"/>
                  <a:pt x="215566" y="113475"/>
                </a:cubicBezTo>
                <a:cubicBezTo>
                  <a:pt x="197974" y="166253"/>
                  <a:pt x="220844" y="122272"/>
                  <a:pt x="178621" y="150420"/>
                </a:cubicBezTo>
                <a:cubicBezTo>
                  <a:pt x="167752" y="157666"/>
                  <a:pt x="159273" y="168094"/>
                  <a:pt x="150911" y="178129"/>
                </a:cubicBezTo>
                <a:cubicBezTo>
                  <a:pt x="143804" y="186657"/>
                  <a:pt x="141107" y="198904"/>
                  <a:pt x="132439" y="205839"/>
                </a:cubicBezTo>
                <a:cubicBezTo>
                  <a:pt x="124837" y="211921"/>
                  <a:pt x="113966" y="211996"/>
                  <a:pt x="104730" y="215075"/>
                </a:cubicBezTo>
                <a:cubicBezTo>
                  <a:pt x="70863" y="211996"/>
                  <a:pt x="34704" y="218469"/>
                  <a:pt x="3130" y="205839"/>
                </a:cubicBezTo>
                <a:cubicBezTo>
                  <a:pt x="-5910" y="202223"/>
                  <a:pt x="6966" y="186230"/>
                  <a:pt x="12366" y="178129"/>
                </a:cubicBezTo>
                <a:cubicBezTo>
                  <a:pt x="14074" y="175567"/>
                  <a:pt x="-3028" y="205838"/>
                  <a:pt x="3130" y="1966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34200" y="3326481"/>
            <a:ext cx="1244872" cy="298345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0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/>
              <a:t>6</a:t>
            </a:r>
            <a:r>
              <a:rPr lang="en-US" dirty="0" smtClean="0"/>
              <a:t>. Specific shape of scat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Is the scat </a:t>
            </a:r>
            <a:r>
              <a:rPr lang="en-US" dirty="0" smtClean="0"/>
              <a:t>in pellet form?</a:t>
            </a:r>
          </a:p>
          <a:p>
            <a:pPr lvl="1"/>
            <a:r>
              <a:rPr lang="en-US" dirty="0" smtClean="0"/>
              <a:t>Go to 7</a:t>
            </a: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Is the scat tubular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Go to 8</a:t>
            </a:r>
          </a:p>
          <a:p>
            <a:pPr marL="0" indent="0">
              <a:buNone/>
            </a:pPr>
            <a:r>
              <a:rPr lang="en-US" dirty="0" smtClean="0"/>
              <a:t>c. Is the scat in cord-form with nipple present?</a:t>
            </a:r>
          </a:p>
          <a:p>
            <a:pPr lvl="1"/>
            <a:r>
              <a:rPr lang="en-US" dirty="0" smtClean="0"/>
              <a:t>Go to 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448271" y="2225964"/>
            <a:ext cx="329402" cy="258618"/>
          </a:xfrm>
          <a:custGeom>
            <a:avLst/>
            <a:gdLst>
              <a:gd name="connsiteX0" fmla="*/ 24602 w 329402"/>
              <a:gd name="connsiteY0" fmla="*/ 230909 h 258618"/>
              <a:gd name="connsiteX1" fmla="*/ 15365 w 329402"/>
              <a:gd name="connsiteY1" fmla="*/ 184727 h 258618"/>
              <a:gd name="connsiteX2" fmla="*/ 15365 w 329402"/>
              <a:gd name="connsiteY2" fmla="*/ 73891 h 258618"/>
              <a:gd name="connsiteX3" fmla="*/ 43074 w 329402"/>
              <a:gd name="connsiteY3" fmla="*/ 55418 h 258618"/>
              <a:gd name="connsiteX4" fmla="*/ 70784 w 329402"/>
              <a:gd name="connsiteY4" fmla="*/ 27709 h 258618"/>
              <a:gd name="connsiteX5" fmla="*/ 126202 w 329402"/>
              <a:gd name="connsiteY5" fmla="*/ 0 h 258618"/>
              <a:gd name="connsiteX6" fmla="*/ 218565 w 329402"/>
              <a:gd name="connsiteY6" fmla="*/ 9236 h 258618"/>
              <a:gd name="connsiteX7" fmla="*/ 283220 w 329402"/>
              <a:gd name="connsiteY7" fmla="*/ 83127 h 258618"/>
              <a:gd name="connsiteX8" fmla="*/ 320165 w 329402"/>
              <a:gd name="connsiteY8" fmla="*/ 138545 h 258618"/>
              <a:gd name="connsiteX9" fmla="*/ 329402 w 329402"/>
              <a:gd name="connsiteY9" fmla="*/ 166254 h 258618"/>
              <a:gd name="connsiteX10" fmla="*/ 320165 w 329402"/>
              <a:gd name="connsiteY10" fmla="*/ 203200 h 258618"/>
              <a:gd name="connsiteX11" fmla="*/ 292456 w 329402"/>
              <a:gd name="connsiteY11" fmla="*/ 221672 h 258618"/>
              <a:gd name="connsiteX12" fmla="*/ 190856 w 329402"/>
              <a:gd name="connsiteY12" fmla="*/ 249381 h 258618"/>
              <a:gd name="connsiteX13" fmla="*/ 135438 w 329402"/>
              <a:gd name="connsiteY13" fmla="*/ 258618 h 258618"/>
              <a:gd name="connsiteX14" fmla="*/ 52311 w 329402"/>
              <a:gd name="connsiteY14" fmla="*/ 249381 h 258618"/>
              <a:gd name="connsiteX15" fmla="*/ 6129 w 329402"/>
              <a:gd name="connsiteY15" fmla="*/ 240145 h 258618"/>
              <a:gd name="connsiteX16" fmla="*/ 24602 w 329402"/>
              <a:gd name="connsiteY16" fmla="*/ 230909 h 25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402" h="258618">
                <a:moveTo>
                  <a:pt x="24602" y="230909"/>
                </a:moveTo>
                <a:cubicBezTo>
                  <a:pt x="26141" y="221673"/>
                  <a:pt x="19173" y="199957"/>
                  <a:pt x="15365" y="184727"/>
                </a:cubicBezTo>
                <a:cubicBezTo>
                  <a:pt x="3321" y="136552"/>
                  <a:pt x="-12151" y="149561"/>
                  <a:pt x="15365" y="73891"/>
                </a:cubicBezTo>
                <a:cubicBezTo>
                  <a:pt x="19159" y="63459"/>
                  <a:pt x="34546" y="62524"/>
                  <a:pt x="43074" y="55418"/>
                </a:cubicBezTo>
                <a:cubicBezTo>
                  <a:pt x="53109" y="47056"/>
                  <a:pt x="60749" y="36071"/>
                  <a:pt x="70784" y="27709"/>
                </a:cubicBezTo>
                <a:cubicBezTo>
                  <a:pt x="94659" y="7814"/>
                  <a:pt x="98429" y="9257"/>
                  <a:pt x="126202" y="0"/>
                </a:cubicBezTo>
                <a:cubicBezTo>
                  <a:pt x="156990" y="3079"/>
                  <a:pt x="188416" y="2279"/>
                  <a:pt x="218565" y="9236"/>
                </a:cubicBezTo>
                <a:cubicBezTo>
                  <a:pt x="248886" y="16233"/>
                  <a:pt x="271839" y="66055"/>
                  <a:pt x="283220" y="83127"/>
                </a:cubicBezTo>
                <a:lnTo>
                  <a:pt x="320165" y="138545"/>
                </a:lnTo>
                <a:lnTo>
                  <a:pt x="329402" y="166254"/>
                </a:lnTo>
                <a:cubicBezTo>
                  <a:pt x="326323" y="178569"/>
                  <a:pt x="327207" y="192638"/>
                  <a:pt x="320165" y="203200"/>
                </a:cubicBezTo>
                <a:cubicBezTo>
                  <a:pt x="314007" y="212436"/>
                  <a:pt x="302600" y="217164"/>
                  <a:pt x="292456" y="221672"/>
                </a:cubicBezTo>
                <a:cubicBezTo>
                  <a:pt x="257492" y="237212"/>
                  <a:pt x="227634" y="242694"/>
                  <a:pt x="190856" y="249381"/>
                </a:cubicBezTo>
                <a:cubicBezTo>
                  <a:pt x="172431" y="252731"/>
                  <a:pt x="153911" y="255539"/>
                  <a:pt x="135438" y="258618"/>
                </a:cubicBezTo>
                <a:cubicBezTo>
                  <a:pt x="107729" y="255539"/>
                  <a:pt x="79910" y="253324"/>
                  <a:pt x="52311" y="249381"/>
                </a:cubicBezTo>
                <a:cubicBezTo>
                  <a:pt x="36770" y="247161"/>
                  <a:pt x="16179" y="252205"/>
                  <a:pt x="6129" y="240145"/>
                </a:cubicBezTo>
                <a:cubicBezTo>
                  <a:pt x="-3726" y="228319"/>
                  <a:pt x="23063" y="240145"/>
                  <a:pt x="24602" y="230909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927009" y="2128983"/>
            <a:ext cx="329402" cy="258618"/>
          </a:xfrm>
          <a:custGeom>
            <a:avLst/>
            <a:gdLst>
              <a:gd name="connsiteX0" fmla="*/ 24602 w 329402"/>
              <a:gd name="connsiteY0" fmla="*/ 230909 h 258618"/>
              <a:gd name="connsiteX1" fmla="*/ 15365 w 329402"/>
              <a:gd name="connsiteY1" fmla="*/ 184727 h 258618"/>
              <a:gd name="connsiteX2" fmla="*/ 15365 w 329402"/>
              <a:gd name="connsiteY2" fmla="*/ 73891 h 258618"/>
              <a:gd name="connsiteX3" fmla="*/ 43074 w 329402"/>
              <a:gd name="connsiteY3" fmla="*/ 55418 h 258618"/>
              <a:gd name="connsiteX4" fmla="*/ 70784 w 329402"/>
              <a:gd name="connsiteY4" fmla="*/ 27709 h 258618"/>
              <a:gd name="connsiteX5" fmla="*/ 126202 w 329402"/>
              <a:gd name="connsiteY5" fmla="*/ 0 h 258618"/>
              <a:gd name="connsiteX6" fmla="*/ 218565 w 329402"/>
              <a:gd name="connsiteY6" fmla="*/ 9236 h 258618"/>
              <a:gd name="connsiteX7" fmla="*/ 283220 w 329402"/>
              <a:gd name="connsiteY7" fmla="*/ 83127 h 258618"/>
              <a:gd name="connsiteX8" fmla="*/ 320165 w 329402"/>
              <a:gd name="connsiteY8" fmla="*/ 138545 h 258618"/>
              <a:gd name="connsiteX9" fmla="*/ 329402 w 329402"/>
              <a:gd name="connsiteY9" fmla="*/ 166254 h 258618"/>
              <a:gd name="connsiteX10" fmla="*/ 320165 w 329402"/>
              <a:gd name="connsiteY10" fmla="*/ 203200 h 258618"/>
              <a:gd name="connsiteX11" fmla="*/ 292456 w 329402"/>
              <a:gd name="connsiteY11" fmla="*/ 221672 h 258618"/>
              <a:gd name="connsiteX12" fmla="*/ 190856 w 329402"/>
              <a:gd name="connsiteY12" fmla="*/ 249381 h 258618"/>
              <a:gd name="connsiteX13" fmla="*/ 135438 w 329402"/>
              <a:gd name="connsiteY13" fmla="*/ 258618 h 258618"/>
              <a:gd name="connsiteX14" fmla="*/ 52311 w 329402"/>
              <a:gd name="connsiteY14" fmla="*/ 249381 h 258618"/>
              <a:gd name="connsiteX15" fmla="*/ 6129 w 329402"/>
              <a:gd name="connsiteY15" fmla="*/ 240145 h 258618"/>
              <a:gd name="connsiteX16" fmla="*/ 24602 w 329402"/>
              <a:gd name="connsiteY16" fmla="*/ 230909 h 25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402" h="258618">
                <a:moveTo>
                  <a:pt x="24602" y="230909"/>
                </a:moveTo>
                <a:cubicBezTo>
                  <a:pt x="26141" y="221673"/>
                  <a:pt x="19173" y="199957"/>
                  <a:pt x="15365" y="184727"/>
                </a:cubicBezTo>
                <a:cubicBezTo>
                  <a:pt x="3321" y="136552"/>
                  <a:pt x="-12151" y="149561"/>
                  <a:pt x="15365" y="73891"/>
                </a:cubicBezTo>
                <a:cubicBezTo>
                  <a:pt x="19159" y="63459"/>
                  <a:pt x="34546" y="62524"/>
                  <a:pt x="43074" y="55418"/>
                </a:cubicBezTo>
                <a:cubicBezTo>
                  <a:pt x="53109" y="47056"/>
                  <a:pt x="60749" y="36071"/>
                  <a:pt x="70784" y="27709"/>
                </a:cubicBezTo>
                <a:cubicBezTo>
                  <a:pt x="94659" y="7814"/>
                  <a:pt x="98429" y="9257"/>
                  <a:pt x="126202" y="0"/>
                </a:cubicBezTo>
                <a:cubicBezTo>
                  <a:pt x="156990" y="3079"/>
                  <a:pt x="188416" y="2279"/>
                  <a:pt x="218565" y="9236"/>
                </a:cubicBezTo>
                <a:cubicBezTo>
                  <a:pt x="248886" y="16233"/>
                  <a:pt x="271839" y="66055"/>
                  <a:pt x="283220" y="83127"/>
                </a:cubicBezTo>
                <a:lnTo>
                  <a:pt x="320165" y="138545"/>
                </a:lnTo>
                <a:lnTo>
                  <a:pt x="329402" y="166254"/>
                </a:lnTo>
                <a:cubicBezTo>
                  <a:pt x="326323" y="178569"/>
                  <a:pt x="327207" y="192638"/>
                  <a:pt x="320165" y="203200"/>
                </a:cubicBezTo>
                <a:cubicBezTo>
                  <a:pt x="314007" y="212436"/>
                  <a:pt x="302600" y="217164"/>
                  <a:pt x="292456" y="221672"/>
                </a:cubicBezTo>
                <a:cubicBezTo>
                  <a:pt x="257492" y="237212"/>
                  <a:pt x="227634" y="242694"/>
                  <a:pt x="190856" y="249381"/>
                </a:cubicBezTo>
                <a:cubicBezTo>
                  <a:pt x="172431" y="252731"/>
                  <a:pt x="153911" y="255539"/>
                  <a:pt x="135438" y="258618"/>
                </a:cubicBezTo>
                <a:cubicBezTo>
                  <a:pt x="107729" y="255539"/>
                  <a:pt x="79910" y="253324"/>
                  <a:pt x="52311" y="249381"/>
                </a:cubicBezTo>
                <a:cubicBezTo>
                  <a:pt x="36770" y="247161"/>
                  <a:pt x="16179" y="252205"/>
                  <a:pt x="6129" y="240145"/>
                </a:cubicBezTo>
                <a:cubicBezTo>
                  <a:pt x="-3726" y="228319"/>
                  <a:pt x="23063" y="240145"/>
                  <a:pt x="24602" y="230909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62308" y="2484582"/>
            <a:ext cx="329402" cy="258618"/>
          </a:xfrm>
          <a:custGeom>
            <a:avLst/>
            <a:gdLst>
              <a:gd name="connsiteX0" fmla="*/ 24602 w 329402"/>
              <a:gd name="connsiteY0" fmla="*/ 230909 h 258618"/>
              <a:gd name="connsiteX1" fmla="*/ 15365 w 329402"/>
              <a:gd name="connsiteY1" fmla="*/ 184727 h 258618"/>
              <a:gd name="connsiteX2" fmla="*/ 15365 w 329402"/>
              <a:gd name="connsiteY2" fmla="*/ 73891 h 258618"/>
              <a:gd name="connsiteX3" fmla="*/ 43074 w 329402"/>
              <a:gd name="connsiteY3" fmla="*/ 55418 h 258618"/>
              <a:gd name="connsiteX4" fmla="*/ 70784 w 329402"/>
              <a:gd name="connsiteY4" fmla="*/ 27709 h 258618"/>
              <a:gd name="connsiteX5" fmla="*/ 126202 w 329402"/>
              <a:gd name="connsiteY5" fmla="*/ 0 h 258618"/>
              <a:gd name="connsiteX6" fmla="*/ 218565 w 329402"/>
              <a:gd name="connsiteY6" fmla="*/ 9236 h 258618"/>
              <a:gd name="connsiteX7" fmla="*/ 283220 w 329402"/>
              <a:gd name="connsiteY7" fmla="*/ 83127 h 258618"/>
              <a:gd name="connsiteX8" fmla="*/ 320165 w 329402"/>
              <a:gd name="connsiteY8" fmla="*/ 138545 h 258618"/>
              <a:gd name="connsiteX9" fmla="*/ 329402 w 329402"/>
              <a:gd name="connsiteY9" fmla="*/ 166254 h 258618"/>
              <a:gd name="connsiteX10" fmla="*/ 320165 w 329402"/>
              <a:gd name="connsiteY10" fmla="*/ 203200 h 258618"/>
              <a:gd name="connsiteX11" fmla="*/ 292456 w 329402"/>
              <a:gd name="connsiteY11" fmla="*/ 221672 h 258618"/>
              <a:gd name="connsiteX12" fmla="*/ 190856 w 329402"/>
              <a:gd name="connsiteY12" fmla="*/ 249381 h 258618"/>
              <a:gd name="connsiteX13" fmla="*/ 135438 w 329402"/>
              <a:gd name="connsiteY13" fmla="*/ 258618 h 258618"/>
              <a:gd name="connsiteX14" fmla="*/ 52311 w 329402"/>
              <a:gd name="connsiteY14" fmla="*/ 249381 h 258618"/>
              <a:gd name="connsiteX15" fmla="*/ 6129 w 329402"/>
              <a:gd name="connsiteY15" fmla="*/ 240145 h 258618"/>
              <a:gd name="connsiteX16" fmla="*/ 24602 w 329402"/>
              <a:gd name="connsiteY16" fmla="*/ 230909 h 25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402" h="258618">
                <a:moveTo>
                  <a:pt x="24602" y="230909"/>
                </a:moveTo>
                <a:cubicBezTo>
                  <a:pt x="26141" y="221673"/>
                  <a:pt x="19173" y="199957"/>
                  <a:pt x="15365" y="184727"/>
                </a:cubicBezTo>
                <a:cubicBezTo>
                  <a:pt x="3321" y="136552"/>
                  <a:pt x="-12151" y="149561"/>
                  <a:pt x="15365" y="73891"/>
                </a:cubicBezTo>
                <a:cubicBezTo>
                  <a:pt x="19159" y="63459"/>
                  <a:pt x="34546" y="62524"/>
                  <a:pt x="43074" y="55418"/>
                </a:cubicBezTo>
                <a:cubicBezTo>
                  <a:pt x="53109" y="47056"/>
                  <a:pt x="60749" y="36071"/>
                  <a:pt x="70784" y="27709"/>
                </a:cubicBezTo>
                <a:cubicBezTo>
                  <a:pt x="94659" y="7814"/>
                  <a:pt x="98429" y="9257"/>
                  <a:pt x="126202" y="0"/>
                </a:cubicBezTo>
                <a:cubicBezTo>
                  <a:pt x="156990" y="3079"/>
                  <a:pt x="188416" y="2279"/>
                  <a:pt x="218565" y="9236"/>
                </a:cubicBezTo>
                <a:cubicBezTo>
                  <a:pt x="248886" y="16233"/>
                  <a:pt x="271839" y="66055"/>
                  <a:pt x="283220" y="83127"/>
                </a:cubicBezTo>
                <a:lnTo>
                  <a:pt x="320165" y="138545"/>
                </a:lnTo>
                <a:lnTo>
                  <a:pt x="329402" y="166254"/>
                </a:lnTo>
                <a:cubicBezTo>
                  <a:pt x="326323" y="178569"/>
                  <a:pt x="327207" y="192638"/>
                  <a:pt x="320165" y="203200"/>
                </a:cubicBezTo>
                <a:cubicBezTo>
                  <a:pt x="314007" y="212436"/>
                  <a:pt x="302600" y="217164"/>
                  <a:pt x="292456" y="221672"/>
                </a:cubicBezTo>
                <a:cubicBezTo>
                  <a:pt x="257492" y="237212"/>
                  <a:pt x="227634" y="242694"/>
                  <a:pt x="190856" y="249381"/>
                </a:cubicBezTo>
                <a:cubicBezTo>
                  <a:pt x="172431" y="252731"/>
                  <a:pt x="153911" y="255539"/>
                  <a:pt x="135438" y="258618"/>
                </a:cubicBezTo>
                <a:cubicBezTo>
                  <a:pt x="107729" y="255539"/>
                  <a:pt x="79910" y="253324"/>
                  <a:pt x="52311" y="249381"/>
                </a:cubicBezTo>
                <a:cubicBezTo>
                  <a:pt x="36770" y="247161"/>
                  <a:pt x="16179" y="252205"/>
                  <a:pt x="6129" y="240145"/>
                </a:cubicBezTo>
                <a:cubicBezTo>
                  <a:pt x="-3726" y="228319"/>
                  <a:pt x="23063" y="240145"/>
                  <a:pt x="24602" y="230909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90757" y="3276600"/>
            <a:ext cx="1244872" cy="460453"/>
          </a:xfrm>
          <a:custGeom>
            <a:avLst/>
            <a:gdLst>
              <a:gd name="connsiteX0" fmla="*/ 272 w 1930672"/>
              <a:gd name="connsiteY0" fmla="*/ 234302 h 455975"/>
              <a:gd name="connsiteX1" fmla="*/ 46454 w 1930672"/>
              <a:gd name="connsiteY1" fmla="*/ 215830 h 455975"/>
              <a:gd name="connsiteX2" fmla="*/ 74163 w 1930672"/>
              <a:gd name="connsiteY2" fmla="*/ 206593 h 455975"/>
              <a:gd name="connsiteX3" fmla="*/ 120345 w 1930672"/>
              <a:gd name="connsiteY3" fmla="*/ 169648 h 455975"/>
              <a:gd name="connsiteX4" fmla="*/ 148054 w 1930672"/>
              <a:gd name="connsiteY4" fmla="*/ 151175 h 455975"/>
              <a:gd name="connsiteX5" fmla="*/ 175763 w 1930672"/>
              <a:gd name="connsiteY5" fmla="*/ 141939 h 455975"/>
              <a:gd name="connsiteX6" fmla="*/ 231181 w 1930672"/>
              <a:gd name="connsiteY6" fmla="*/ 104993 h 455975"/>
              <a:gd name="connsiteX7" fmla="*/ 332781 w 1930672"/>
              <a:gd name="connsiteY7" fmla="*/ 77284 h 455975"/>
              <a:gd name="connsiteX8" fmla="*/ 859254 w 1930672"/>
              <a:gd name="connsiteY8" fmla="*/ 77284 h 455975"/>
              <a:gd name="connsiteX9" fmla="*/ 905436 w 1930672"/>
              <a:gd name="connsiteY9" fmla="*/ 68048 h 455975"/>
              <a:gd name="connsiteX10" fmla="*/ 997800 w 1930672"/>
              <a:gd name="connsiteY10" fmla="*/ 40339 h 455975"/>
              <a:gd name="connsiteX11" fmla="*/ 1053218 w 1930672"/>
              <a:gd name="connsiteY11" fmla="*/ 21866 h 455975"/>
              <a:gd name="connsiteX12" fmla="*/ 1459618 w 1930672"/>
              <a:gd name="connsiteY12" fmla="*/ 12630 h 455975"/>
              <a:gd name="connsiteX13" fmla="*/ 1709000 w 1930672"/>
              <a:gd name="connsiteY13" fmla="*/ 12630 h 455975"/>
              <a:gd name="connsiteX14" fmla="*/ 1736709 w 1930672"/>
              <a:gd name="connsiteY14" fmla="*/ 21866 h 455975"/>
              <a:gd name="connsiteX15" fmla="*/ 1773654 w 1930672"/>
              <a:gd name="connsiteY15" fmla="*/ 31102 h 455975"/>
              <a:gd name="connsiteX16" fmla="*/ 1801363 w 1930672"/>
              <a:gd name="connsiteY16" fmla="*/ 49575 h 455975"/>
              <a:gd name="connsiteX17" fmla="*/ 1838309 w 1930672"/>
              <a:gd name="connsiteY17" fmla="*/ 104993 h 455975"/>
              <a:gd name="connsiteX18" fmla="*/ 1856781 w 1930672"/>
              <a:gd name="connsiteY18" fmla="*/ 132702 h 455975"/>
              <a:gd name="connsiteX19" fmla="*/ 1884490 w 1930672"/>
              <a:gd name="connsiteY19" fmla="*/ 160411 h 455975"/>
              <a:gd name="connsiteX20" fmla="*/ 1921436 w 1930672"/>
              <a:gd name="connsiteY20" fmla="*/ 215830 h 455975"/>
              <a:gd name="connsiteX21" fmla="*/ 1930672 w 1930672"/>
              <a:gd name="connsiteY21" fmla="*/ 243539 h 455975"/>
              <a:gd name="connsiteX22" fmla="*/ 1921436 w 1930672"/>
              <a:gd name="connsiteY22" fmla="*/ 271248 h 455975"/>
              <a:gd name="connsiteX23" fmla="*/ 1902963 w 1930672"/>
              <a:gd name="connsiteY23" fmla="*/ 298957 h 455975"/>
              <a:gd name="connsiteX24" fmla="*/ 1847545 w 1930672"/>
              <a:gd name="connsiteY24" fmla="*/ 326666 h 455975"/>
              <a:gd name="connsiteX25" fmla="*/ 1792127 w 1930672"/>
              <a:gd name="connsiteY25" fmla="*/ 354375 h 455975"/>
              <a:gd name="connsiteX26" fmla="*/ 1764418 w 1930672"/>
              <a:gd name="connsiteY26" fmla="*/ 372848 h 455975"/>
              <a:gd name="connsiteX27" fmla="*/ 1699763 w 1930672"/>
              <a:gd name="connsiteY27" fmla="*/ 382084 h 455975"/>
              <a:gd name="connsiteX28" fmla="*/ 1662818 w 1930672"/>
              <a:gd name="connsiteY28" fmla="*/ 391320 h 455975"/>
              <a:gd name="connsiteX29" fmla="*/ 1450381 w 1930672"/>
              <a:gd name="connsiteY29" fmla="*/ 382084 h 455975"/>
              <a:gd name="connsiteX30" fmla="*/ 1422672 w 1930672"/>
              <a:gd name="connsiteY30" fmla="*/ 372848 h 455975"/>
              <a:gd name="connsiteX31" fmla="*/ 1145581 w 1930672"/>
              <a:gd name="connsiteY31" fmla="*/ 391320 h 455975"/>
              <a:gd name="connsiteX32" fmla="*/ 1099400 w 1930672"/>
              <a:gd name="connsiteY32" fmla="*/ 400557 h 455975"/>
              <a:gd name="connsiteX33" fmla="*/ 1071690 w 1930672"/>
              <a:gd name="connsiteY33" fmla="*/ 409793 h 455975"/>
              <a:gd name="connsiteX34" fmla="*/ 997800 w 1930672"/>
              <a:gd name="connsiteY34" fmla="*/ 428266 h 455975"/>
              <a:gd name="connsiteX35" fmla="*/ 960854 w 1930672"/>
              <a:gd name="connsiteY35" fmla="*/ 437502 h 455975"/>
              <a:gd name="connsiteX36" fmla="*/ 933145 w 1930672"/>
              <a:gd name="connsiteY36" fmla="*/ 446739 h 455975"/>
              <a:gd name="connsiteX37" fmla="*/ 822309 w 1930672"/>
              <a:gd name="connsiteY37" fmla="*/ 455975 h 455975"/>
              <a:gd name="connsiteX38" fmla="*/ 535981 w 1930672"/>
              <a:gd name="connsiteY38" fmla="*/ 446739 h 455975"/>
              <a:gd name="connsiteX39" fmla="*/ 443618 w 1930672"/>
              <a:gd name="connsiteY39" fmla="*/ 419030 h 455975"/>
              <a:gd name="connsiteX40" fmla="*/ 388200 w 1930672"/>
              <a:gd name="connsiteY40" fmla="*/ 400557 h 455975"/>
              <a:gd name="connsiteX41" fmla="*/ 360490 w 1930672"/>
              <a:gd name="connsiteY41" fmla="*/ 382084 h 455975"/>
              <a:gd name="connsiteX42" fmla="*/ 148054 w 1930672"/>
              <a:gd name="connsiteY42" fmla="*/ 354375 h 455975"/>
              <a:gd name="connsiteX43" fmla="*/ 55690 w 1930672"/>
              <a:gd name="connsiteY43" fmla="*/ 317430 h 455975"/>
              <a:gd name="connsiteX44" fmla="*/ 37218 w 1930672"/>
              <a:gd name="connsiteY44" fmla="*/ 289720 h 455975"/>
              <a:gd name="connsiteX45" fmla="*/ 27981 w 1930672"/>
              <a:gd name="connsiteY45" fmla="*/ 262011 h 455975"/>
              <a:gd name="connsiteX46" fmla="*/ 272 w 1930672"/>
              <a:gd name="connsiteY46" fmla="*/ 234302 h 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30672" h="455975">
                <a:moveTo>
                  <a:pt x="272" y="234302"/>
                </a:moveTo>
                <a:cubicBezTo>
                  <a:pt x="3351" y="226605"/>
                  <a:pt x="30930" y="221652"/>
                  <a:pt x="46454" y="215830"/>
                </a:cubicBezTo>
                <a:cubicBezTo>
                  <a:pt x="55570" y="212411"/>
                  <a:pt x="66560" y="212675"/>
                  <a:pt x="74163" y="206593"/>
                </a:cubicBezTo>
                <a:cubicBezTo>
                  <a:pt x="133844" y="158848"/>
                  <a:pt x="50700" y="192862"/>
                  <a:pt x="120345" y="169648"/>
                </a:cubicBezTo>
                <a:cubicBezTo>
                  <a:pt x="129581" y="163490"/>
                  <a:pt x="138125" y="156139"/>
                  <a:pt x="148054" y="151175"/>
                </a:cubicBezTo>
                <a:cubicBezTo>
                  <a:pt x="156762" y="146821"/>
                  <a:pt x="167252" y="146667"/>
                  <a:pt x="175763" y="141939"/>
                </a:cubicBezTo>
                <a:cubicBezTo>
                  <a:pt x="195171" y="131157"/>
                  <a:pt x="210119" y="112014"/>
                  <a:pt x="231181" y="104993"/>
                </a:cubicBezTo>
                <a:cubicBezTo>
                  <a:pt x="301493" y="81556"/>
                  <a:pt x="267506" y="90339"/>
                  <a:pt x="332781" y="77284"/>
                </a:cubicBezTo>
                <a:cubicBezTo>
                  <a:pt x="592136" y="85929"/>
                  <a:pt x="608319" y="92967"/>
                  <a:pt x="859254" y="77284"/>
                </a:cubicBezTo>
                <a:cubicBezTo>
                  <a:pt x="874922" y="76305"/>
                  <a:pt x="890111" y="71454"/>
                  <a:pt x="905436" y="68048"/>
                </a:cubicBezTo>
                <a:cubicBezTo>
                  <a:pt x="947298" y="58745"/>
                  <a:pt x="951773" y="55681"/>
                  <a:pt x="997800" y="40339"/>
                </a:cubicBezTo>
                <a:cubicBezTo>
                  <a:pt x="997804" y="40338"/>
                  <a:pt x="1053214" y="21866"/>
                  <a:pt x="1053218" y="21866"/>
                </a:cubicBezTo>
                <a:lnTo>
                  <a:pt x="1459618" y="12630"/>
                </a:lnTo>
                <a:cubicBezTo>
                  <a:pt x="1570094" y="-5784"/>
                  <a:pt x="1526708" y="-2561"/>
                  <a:pt x="1709000" y="12630"/>
                </a:cubicBezTo>
                <a:cubicBezTo>
                  <a:pt x="1718702" y="13439"/>
                  <a:pt x="1727348" y="19191"/>
                  <a:pt x="1736709" y="21866"/>
                </a:cubicBezTo>
                <a:cubicBezTo>
                  <a:pt x="1748915" y="25353"/>
                  <a:pt x="1761339" y="28023"/>
                  <a:pt x="1773654" y="31102"/>
                </a:cubicBezTo>
                <a:cubicBezTo>
                  <a:pt x="1782890" y="37260"/>
                  <a:pt x="1794053" y="41221"/>
                  <a:pt x="1801363" y="49575"/>
                </a:cubicBezTo>
                <a:cubicBezTo>
                  <a:pt x="1815983" y="66283"/>
                  <a:pt x="1825994" y="86520"/>
                  <a:pt x="1838309" y="104993"/>
                </a:cubicBezTo>
                <a:cubicBezTo>
                  <a:pt x="1844466" y="114229"/>
                  <a:pt x="1848932" y="124853"/>
                  <a:pt x="1856781" y="132702"/>
                </a:cubicBezTo>
                <a:cubicBezTo>
                  <a:pt x="1866017" y="141938"/>
                  <a:pt x="1876471" y="150100"/>
                  <a:pt x="1884490" y="160411"/>
                </a:cubicBezTo>
                <a:cubicBezTo>
                  <a:pt x="1898121" y="177936"/>
                  <a:pt x="1921436" y="215830"/>
                  <a:pt x="1921436" y="215830"/>
                </a:cubicBezTo>
                <a:cubicBezTo>
                  <a:pt x="1924515" y="225066"/>
                  <a:pt x="1930672" y="233803"/>
                  <a:pt x="1930672" y="243539"/>
                </a:cubicBezTo>
                <a:cubicBezTo>
                  <a:pt x="1930672" y="253275"/>
                  <a:pt x="1925790" y="262540"/>
                  <a:pt x="1921436" y="271248"/>
                </a:cubicBezTo>
                <a:cubicBezTo>
                  <a:pt x="1916472" y="281177"/>
                  <a:pt x="1910812" y="291108"/>
                  <a:pt x="1902963" y="298957"/>
                </a:cubicBezTo>
                <a:cubicBezTo>
                  <a:pt x="1885057" y="316863"/>
                  <a:pt x="1870083" y="319154"/>
                  <a:pt x="1847545" y="326666"/>
                </a:cubicBezTo>
                <a:cubicBezTo>
                  <a:pt x="1768134" y="379607"/>
                  <a:pt x="1868607" y="316135"/>
                  <a:pt x="1792127" y="354375"/>
                </a:cubicBezTo>
                <a:cubicBezTo>
                  <a:pt x="1782198" y="359339"/>
                  <a:pt x="1775051" y="369658"/>
                  <a:pt x="1764418" y="372848"/>
                </a:cubicBezTo>
                <a:cubicBezTo>
                  <a:pt x="1743566" y="379104"/>
                  <a:pt x="1721182" y="378190"/>
                  <a:pt x="1699763" y="382084"/>
                </a:cubicBezTo>
                <a:cubicBezTo>
                  <a:pt x="1687274" y="384355"/>
                  <a:pt x="1675133" y="388241"/>
                  <a:pt x="1662818" y="391320"/>
                </a:cubicBezTo>
                <a:cubicBezTo>
                  <a:pt x="1592006" y="388241"/>
                  <a:pt x="1521051" y="387520"/>
                  <a:pt x="1450381" y="382084"/>
                </a:cubicBezTo>
                <a:cubicBezTo>
                  <a:pt x="1440674" y="381337"/>
                  <a:pt x="1432408" y="372848"/>
                  <a:pt x="1422672" y="372848"/>
                </a:cubicBezTo>
                <a:cubicBezTo>
                  <a:pt x="1314858" y="372848"/>
                  <a:pt x="1245182" y="381360"/>
                  <a:pt x="1145581" y="391320"/>
                </a:cubicBezTo>
                <a:cubicBezTo>
                  <a:pt x="1130187" y="394399"/>
                  <a:pt x="1114630" y="396749"/>
                  <a:pt x="1099400" y="400557"/>
                </a:cubicBezTo>
                <a:cubicBezTo>
                  <a:pt x="1089954" y="402918"/>
                  <a:pt x="1081083" y="407231"/>
                  <a:pt x="1071690" y="409793"/>
                </a:cubicBezTo>
                <a:cubicBezTo>
                  <a:pt x="1047197" y="416473"/>
                  <a:pt x="1022430" y="422108"/>
                  <a:pt x="997800" y="428266"/>
                </a:cubicBezTo>
                <a:cubicBezTo>
                  <a:pt x="985485" y="431345"/>
                  <a:pt x="972897" y="433487"/>
                  <a:pt x="960854" y="437502"/>
                </a:cubicBezTo>
                <a:cubicBezTo>
                  <a:pt x="951618" y="440581"/>
                  <a:pt x="942796" y="445452"/>
                  <a:pt x="933145" y="446739"/>
                </a:cubicBezTo>
                <a:cubicBezTo>
                  <a:pt x="896397" y="451639"/>
                  <a:pt x="859254" y="452896"/>
                  <a:pt x="822309" y="455975"/>
                </a:cubicBezTo>
                <a:cubicBezTo>
                  <a:pt x="726866" y="452896"/>
                  <a:pt x="631334" y="451893"/>
                  <a:pt x="535981" y="446739"/>
                </a:cubicBezTo>
                <a:cubicBezTo>
                  <a:pt x="468336" y="443082"/>
                  <a:pt x="496318" y="440110"/>
                  <a:pt x="443618" y="419030"/>
                </a:cubicBezTo>
                <a:cubicBezTo>
                  <a:pt x="425539" y="411798"/>
                  <a:pt x="388200" y="400557"/>
                  <a:pt x="388200" y="400557"/>
                </a:cubicBezTo>
                <a:cubicBezTo>
                  <a:pt x="378963" y="394399"/>
                  <a:pt x="370634" y="386593"/>
                  <a:pt x="360490" y="382084"/>
                </a:cubicBezTo>
                <a:cubicBezTo>
                  <a:pt x="285631" y="348813"/>
                  <a:pt x="242930" y="359956"/>
                  <a:pt x="148054" y="354375"/>
                </a:cubicBezTo>
                <a:cubicBezTo>
                  <a:pt x="79574" y="331548"/>
                  <a:pt x="110052" y="344610"/>
                  <a:pt x="55690" y="317430"/>
                </a:cubicBezTo>
                <a:cubicBezTo>
                  <a:pt x="49533" y="308193"/>
                  <a:pt x="42182" y="299649"/>
                  <a:pt x="37218" y="289720"/>
                </a:cubicBezTo>
                <a:cubicBezTo>
                  <a:pt x="32864" y="281012"/>
                  <a:pt x="34063" y="269613"/>
                  <a:pt x="27981" y="262011"/>
                </a:cubicBezTo>
                <a:cubicBezTo>
                  <a:pt x="21046" y="253343"/>
                  <a:pt x="-2807" y="241999"/>
                  <a:pt x="272" y="234302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40703" y="4590472"/>
            <a:ext cx="989332" cy="166255"/>
          </a:xfrm>
          <a:custGeom>
            <a:avLst/>
            <a:gdLst>
              <a:gd name="connsiteX0" fmla="*/ 0 w 989332"/>
              <a:gd name="connsiteY0" fmla="*/ 73891 h 166255"/>
              <a:gd name="connsiteX1" fmla="*/ 120072 w 989332"/>
              <a:gd name="connsiteY1" fmla="*/ 64655 h 166255"/>
              <a:gd name="connsiteX2" fmla="*/ 203200 w 989332"/>
              <a:gd name="connsiteY2" fmla="*/ 18473 h 166255"/>
              <a:gd name="connsiteX3" fmla="*/ 304800 w 989332"/>
              <a:gd name="connsiteY3" fmla="*/ 9237 h 166255"/>
              <a:gd name="connsiteX4" fmla="*/ 397163 w 989332"/>
              <a:gd name="connsiteY4" fmla="*/ 18473 h 166255"/>
              <a:gd name="connsiteX5" fmla="*/ 498763 w 989332"/>
              <a:gd name="connsiteY5" fmla="*/ 0 h 166255"/>
              <a:gd name="connsiteX6" fmla="*/ 729672 w 989332"/>
              <a:gd name="connsiteY6" fmla="*/ 9237 h 166255"/>
              <a:gd name="connsiteX7" fmla="*/ 794327 w 989332"/>
              <a:gd name="connsiteY7" fmla="*/ 27709 h 166255"/>
              <a:gd name="connsiteX8" fmla="*/ 895927 w 989332"/>
              <a:gd name="connsiteY8" fmla="*/ 46182 h 166255"/>
              <a:gd name="connsiteX9" fmla="*/ 951345 w 989332"/>
              <a:gd name="connsiteY9" fmla="*/ 64655 h 166255"/>
              <a:gd name="connsiteX10" fmla="*/ 979054 w 989332"/>
              <a:gd name="connsiteY10" fmla="*/ 73891 h 166255"/>
              <a:gd name="connsiteX11" fmla="*/ 988291 w 989332"/>
              <a:gd name="connsiteY11" fmla="*/ 101600 h 166255"/>
              <a:gd name="connsiteX12" fmla="*/ 960582 w 989332"/>
              <a:gd name="connsiteY12" fmla="*/ 110837 h 166255"/>
              <a:gd name="connsiteX13" fmla="*/ 932872 w 989332"/>
              <a:gd name="connsiteY13" fmla="*/ 129309 h 166255"/>
              <a:gd name="connsiteX14" fmla="*/ 905163 w 989332"/>
              <a:gd name="connsiteY14" fmla="*/ 138546 h 166255"/>
              <a:gd name="connsiteX15" fmla="*/ 812800 w 989332"/>
              <a:gd name="connsiteY15" fmla="*/ 157018 h 166255"/>
              <a:gd name="connsiteX16" fmla="*/ 720436 w 989332"/>
              <a:gd name="connsiteY16" fmla="*/ 166255 h 166255"/>
              <a:gd name="connsiteX17" fmla="*/ 406400 w 989332"/>
              <a:gd name="connsiteY17" fmla="*/ 157018 h 166255"/>
              <a:gd name="connsiteX18" fmla="*/ 304800 w 989332"/>
              <a:gd name="connsiteY18" fmla="*/ 147782 h 166255"/>
              <a:gd name="connsiteX19" fmla="*/ 277091 w 989332"/>
              <a:gd name="connsiteY19" fmla="*/ 138546 h 166255"/>
              <a:gd name="connsiteX20" fmla="*/ 240145 w 989332"/>
              <a:gd name="connsiteY20" fmla="*/ 129309 h 166255"/>
              <a:gd name="connsiteX21" fmla="*/ 184727 w 989332"/>
              <a:gd name="connsiteY21" fmla="*/ 110837 h 166255"/>
              <a:gd name="connsiteX22" fmla="*/ 157018 w 989332"/>
              <a:gd name="connsiteY22" fmla="*/ 92364 h 166255"/>
              <a:gd name="connsiteX23" fmla="*/ 83127 w 989332"/>
              <a:gd name="connsiteY23" fmla="*/ 73891 h 166255"/>
              <a:gd name="connsiteX24" fmla="*/ 0 w 989332"/>
              <a:gd name="connsiteY24" fmla="*/ 73891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9332" h="166255">
                <a:moveTo>
                  <a:pt x="0" y="73891"/>
                </a:moveTo>
                <a:cubicBezTo>
                  <a:pt x="40024" y="70812"/>
                  <a:pt x="81251" y="74871"/>
                  <a:pt x="120072" y="64655"/>
                </a:cubicBezTo>
                <a:cubicBezTo>
                  <a:pt x="220555" y="38212"/>
                  <a:pt x="138219" y="27756"/>
                  <a:pt x="203200" y="18473"/>
                </a:cubicBezTo>
                <a:cubicBezTo>
                  <a:pt x="236865" y="13664"/>
                  <a:pt x="270933" y="12316"/>
                  <a:pt x="304800" y="9237"/>
                </a:cubicBezTo>
                <a:cubicBezTo>
                  <a:pt x="335588" y="12316"/>
                  <a:pt x="366222" y="18473"/>
                  <a:pt x="397163" y="18473"/>
                </a:cubicBezTo>
                <a:cubicBezTo>
                  <a:pt x="449386" y="18473"/>
                  <a:pt x="459794" y="12991"/>
                  <a:pt x="498763" y="0"/>
                </a:cubicBezTo>
                <a:cubicBezTo>
                  <a:pt x="575733" y="3079"/>
                  <a:pt x="652823" y="3937"/>
                  <a:pt x="729672" y="9237"/>
                </a:cubicBezTo>
                <a:cubicBezTo>
                  <a:pt x="748703" y="10549"/>
                  <a:pt x="775559" y="22347"/>
                  <a:pt x="794327" y="27709"/>
                </a:cubicBezTo>
                <a:cubicBezTo>
                  <a:pt x="837883" y="40154"/>
                  <a:pt x="843589" y="38706"/>
                  <a:pt x="895927" y="46182"/>
                </a:cubicBezTo>
                <a:lnTo>
                  <a:pt x="951345" y="64655"/>
                </a:lnTo>
                <a:lnTo>
                  <a:pt x="979054" y="73891"/>
                </a:lnTo>
                <a:cubicBezTo>
                  <a:pt x="982133" y="83127"/>
                  <a:pt x="992645" y="92892"/>
                  <a:pt x="988291" y="101600"/>
                </a:cubicBezTo>
                <a:cubicBezTo>
                  <a:pt x="983937" y="110308"/>
                  <a:pt x="969290" y="106483"/>
                  <a:pt x="960582" y="110837"/>
                </a:cubicBezTo>
                <a:cubicBezTo>
                  <a:pt x="950653" y="115801"/>
                  <a:pt x="942801" y="124345"/>
                  <a:pt x="932872" y="129309"/>
                </a:cubicBezTo>
                <a:cubicBezTo>
                  <a:pt x="924164" y="133663"/>
                  <a:pt x="914524" y="135871"/>
                  <a:pt x="905163" y="138546"/>
                </a:cubicBezTo>
                <a:cubicBezTo>
                  <a:pt x="874238" y="147382"/>
                  <a:pt x="845054" y="152986"/>
                  <a:pt x="812800" y="157018"/>
                </a:cubicBezTo>
                <a:cubicBezTo>
                  <a:pt x="782097" y="160856"/>
                  <a:pt x="751224" y="163176"/>
                  <a:pt x="720436" y="166255"/>
                </a:cubicBezTo>
                <a:lnTo>
                  <a:pt x="406400" y="157018"/>
                </a:lnTo>
                <a:cubicBezTo>
                  <a:pt x="372427" y="155508"/>
                  <a:pt x="338465" y="152591"/>
                  <a:pt x="304800" y="147782"/>
                </a:cubicBezTo>
                <a:cubicBezTo>
                  <a:pt x="295162" y="146405"/>
                  <a:pt x="286452" y="141221"/>
                  <a:pt x="277091" y="138546"/>
                </a:cubicBezTo>
                <a:cubicBezTo>
                  <a:pt x="264885" y="135059"/>
                  <a:pt x="252304" y="132957"/>
                  <a:pt x="240145" y="129309"/>
                </a:cubicBezTo>
                <a:cubicBezTo>
                  <a:pt x="221494" y="123714"/>
                  <a:pt x="184727" y="110837"/>
                  <a:pt x="184727" y="110837"/>
                </a:cubicBezTo>
                <a:cubicBezTo>
                  <a:pt x="175491" y="104679"/>
                  <a:pt x="167450" y="96158"/>
                  <a:pt x="157018" y="92364"/>
                </a:cubicBezTo>
                <a:cubicBezTo>
                  <a:pt x="133158" y="83688"/>
                  <a:pt x="83127" y="73891"/>
                  <a:pt x="83127" y="73891"/>
                </a:cubicBezTo>
                <a:lnTo>
                  <a:pt x="0" y="73891"/>
                </a:ln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75B4D"/>
            </a:solidFill>
          </a:ln>
        </p:spPr>
        <p:txBody>
          <a:bodyPr/>
          <a:lstStyle/>
          <a:p>
            <a:pPr algn="l"/>
            <a:r>
              <a:rPr lang="en-US" dirty="0" smtClean="0"/>
              <a:t>7. Pellet-form, Nipple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375B4D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Does the scat have nipples?</a:t>
            </a:r>
          </a:p>
          <a:p>
            <a:pPr lvl="1"/>
            <a:r>
              <a:rPr lang="en-US" dirty="0" smtClean="0"/>
              <a:t>Go to 8</a:t>
            </a:r>
          </a:p>
          <a:p>
            <a:pPr marL="0" indent="0">
              <a:buNone/>
            </a:pPr>
            <a:r>
              <a:rPr lang="en-US" dirty="0" smtClean="0"/>
              <a:t>b. Is the scat smooth and round with no nipples?</a:t>
            </a:r>
          </a:p>
          <a:p>
            <a:pPr lvl="1"/>
            <a:r>
              <a:rPr lang="en-US" dirty="0" smtClean="0"/>
              <a:t>Go to 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448271" y="2225964"/>
            <a:ext cx="329402" cy="258618"/>
          </a:xfrm>
          <a:custGeom>
            <a:avLst/>
            <a:gdLst>
              <a:gd name="connsiteX0" fmla="*/ 24602 w 329402"/>
              <a:gd name="connsiteY0" fmla="*/ 230909 h 258618"/>
              <a:gd name="connsiteX1" fmla="*/ 15365 w 329402"/>
              <a:gd name="connsiteY1" fmla="*/ 184727 h 258618"/>
              <a:gd name="connsiteX2" fmla="*/ 15365 w 329402"/>
              <a:gd name="connsiteY2" fmla="*/ 73891 h 258618"/>
              <a:gd name="connsiteX3" fmla="*/ 43074 w 329402"/>
              <a:gd name="connsiteY3" fmla="*/ 55418 h 258618"/>
              <a:gd name="connsiteX4" fmla="*/ 70784 w 329402"/>
              <a:gd name="connsiteY4" fmla="*/ 27709 h 258618"/>
              <a:gd name="connsiteX5" fmla="*/ 126202 w 329402"/>
              <a:gd name="connsiteY5" fmla="*/ 0 h 258618"/>
              <a:gd name="connsiteX6" fmla="*/ 218565 w 329402"/>
              <a:gd name="connsiteY6" fmla="*/ 9236 h 258618"/>
              <a:gd name="connsiteX7" fmla="*/ 283220 w 329402"/>
              <a:gd name="connsiteY7" fmla="*/ 83127 h 258618"/>
              <a:gd name="connsiteX8" fmla="*/ 320165 w 329402"/>
              <a:gd name="connsiteY8" fmla="*/ 138545 h 258618"/>
              <a:gd name="connsiteX9" fmla="*/ 329402 w 329402"/>
              <a:gd name="connsiteY9" fmla="*/ 166254 h 258618"/>
              <a:gd name="connsiteX10" fmla="*/ 320165 w 329402"/>
              <a:gd name="connsiteY10" fmla="*/ 203200 h 258618"/>
              <a:gd name="connsiteX11" fmla="*/ 292456 w 329402"/>
              <a:gd name="connsiteY11" fmla="*/ 221672 h 258618"/>
              <a:gd name="connsiteX12" fmla="*/ 190856 w 329402"/>
              <a:gd name="connsiteY12" fmla="*/ 249381 h 258618"/>
              <a:gd name="connsiteX13" fmla="*/ 135438 w 329402"/>
              <a:gd name="connsiteY13" fmla="*/ 258618 h 258618"/>
              <a:gd name="connsiteX14" fmla="*/ 52311 w 329402"/>
              <a:gd name="connsiteY14" fmla="*/ 249381 h 258618"/>
              <a:gd name="connsiteX15" fmla="*/ 6129 w 329402"/>
              <a:gd name="connsiteY15" fmla="*/ 240145 h 258618"/>
              <a:gd name="connsiteX16" fmla="*/ 24602 w 329402"/>
              <a:gd name="connsiteY16" fmla="*/ 230909 h 25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402" h="258618">
                <a:moveTo>
                  <a:pt x="24602" y="230909"/>
                </a:moveTo>
                <a:cubicBezTo>
                  <a:pt x="26141" y="221673"/>
                  <a:pt x="19173" y="199957"/>
                  <a:pt x="15365" y="184727"/>
                </a:cubicBezTo>
                <a:cubicBezTo>
                  <a:pt x="3321" y="136552"/>
                  <a:pt x="-12151" y="149561"/>
                  <a:pt x="15365" y="73891"/>
                </a:cubicBezTo>
                <a:cubicBezTo>
                  <a:pt x="19159" y="63459"/>
                  <a:pt x="34546" y="62524"/>
                  <a:pt x="43074" y="55418"/>
                </a:cubicBezTo>
                <a:cubicBezTo>
                  <a:pt x="53109" y="47056"/>
                  <a:pt x="60749" y="36071"/>
                  <a:pt x="70784" y="27709"/>
                </a:cubicBezTo>
                <a:cubicBezTo>
                  <a:pt x="94659" y="7814"/>
                  <a:pt x="98429" y="9257"/>
                  <a:pt x="126202" y="0"/>
                </a:cubicBezTo>
                <a:cubicBezTo>
                  <a:pt x="156990" y="3079"/>
                  <a:pt x="188416" y="2279"/>
                  <a:pt x="218565" y="9236"/>
                </a:cubicBezTo>
                <a:cubicBezTo>
                  <a:pt x="248886" y="16233"/>
                  <a:pt x="271839" y="66055"/>
                  <a:pt x="283220" y="83127"/>
                </a:cubicBezTo>
                <a:lnTo>
                  <a:pt x="320165" y="138545"/>
                </a:lnTo>
                <a:lnTo>
                  <a:pt x="329402" y="166254"/>
                </a:lnTo>
                <a:cubicBezTo>
                  <a:pt x="326323" y="178569"/>
                  <a:pt x="327207" y="192638"/>
                  <a:pt x="320165" y="203200"/>
                </a:cubicBezTo>
                <a:cubicBezTo>
                  <a:pt x="314007" y="212436"/>
                  <a:pt x="302600" y="217164"/>
                  <a:pt x="292456" y="221672"/>
                </a:cubicBezTo>
                <a:cubicBezTo>
                  <a:pt x="257492" y="237212"/>
                  <a:pt x="227634" y="242694"/>
                  <a:pt x="190856" y="249381"/>
                </a:cubicBezTo>
                <a:cubicBezTo>
                  <a:pt x="172431" y="252731"/>
                  <a:pt x="153911" y="255539"/>
                  <a:pt x="135438" y="258618"/>
                </a:cubicBezTo>
                <a:cubicBezTo>
                  <a:pt x="107729" y="255539"/>
                  <a:pt x="79910" y="253324"/>
                  <a:pt x="52311" y="249381"/>
                </a:cubicBezTo>
                <a:cubicBezTo>
                  <a:pt x="36770" y="247161"/>
                  <a:pt x="16179" y="252205"/>
                  <a:pt x="6129" y="240145"/>
                </a:cubicBezTo>
                <a:cubicBezTo>
                  <a:pt x="-3726" y="228319"/>
                  <a:pt x="23063" y="240145"/>
                  <a:pt x="24602" y="230909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927009" y="2128983"/>
            <a:ext cx="329402" cy="258618"/>
          </a:xfrm>
          <a:custGeom>
            <a:avLst/>
            <a:gdLst>
              <a:gd name="connsiteX0" fmla="*/ 24602 w 329402"/>
              <a:gd name="connsiteY0" fmla="*/ 230909 h 258618"/>
              <a:gd name="connsiteX1" fmla="*/ 15365 w 329402"/>
              <a:gd name="connsiteY1" fmla="*/ 184727 h 258618"/>
              <a:gd name="connsiteX2" fmla="*/ 15365 w 329402"/>
              <a:gd name="connsiteY2" fmla="*/ 73891 h 258618"/>
              <a:gd name="connsiteX3" fmla="*/ 43074 w 329402"/>
              <a:gd name="connsiteY3" fmla="*/ 55418 h 258618"/>
              <a:gd name="connsiteX4" fmla="*/ 70784 w 329402"/>
              <a:gd name="connsiteY4" fmla="*/ 27709 h 258618"/>
              <a:gd name="connsiteX5" fmla="*/ 126202 w 329402"/>
              <a:gd name="connsiteY5" fmla="*/ 0 h 258618"/>
              <a:gd name="connsiteX6" fmla="*/ 218565 w 329402"/>
              <a:gd name="connsiteY6" fmla="*/ 9236 h 258618"/>
              <a:gd name="connsiteX7" fmla="*/ 283220 w 329402"/>
              <a:gd name="connsiteY7" fmla="*/ 83127 h 258618"/>
              <a:gd name="connsiteX8" fmla="*/ 320165 w 329402"/>
              <a:gd name="connsiteY8" fmla="*/ 138545 h 258618"/>
              <a:gd name="connsiteX9" fmla="*/ 329402 w 329402"/>
              <a:gd name="connsiteY9" fmla="*/ 166254 h 258618"/>
              <a:gd name="connsiteX10" fmla="*/ 320165 w 329402"/>
              <a:gd name="connsiteY10" fmla="*/ 203200 h 258618"/>
              <a:gd name="connsiteX11" fmla="*/ 292456 w 329402"/>
              <a:gd name="connsiteY11" fmla="*/ 221672 h 258618"/>
              <a:gd name="connsiteX12" fmla="*/ 190856 w 329402"/>
              <a:gd name="connsiteY12" fmla="*/ 249381 h 258618"/>
              <a:gd name="connsiteX13" fmla="*/ 135438 w 329402"/>
              <a:gd name="connsiteY13" fmla="*/ 258618 h 258618"/>
              <a:gd name="connsiteX14" fmla="*/ 52311 w 329402"/>
              <a:gd name="connsiteY14" fmla="*/ 249381 h 258618"/>
              <a:gd name="connsiteX15" fmla="*/ 6129 w 329402"/>
              <a:gd name="connsiteY15" fmla="*/ 240145 h 258618"/>
              <a:gd name="connsiteX16" fmla="*/ 24602 w 329402"/>
              <a:gd name="connsiteY16" fmla="*/ 230909 h 25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402" h="258618">
                <a:moveTo>
                  <a:pt x="24602" y="230909"/>
                </a:moveTo>
                <a:cubicBezTo>
                  <a:pt x="26141" y="221673"/>
                  <a:pt x="19173" y="199957"/>
                  <a:pt x="15365" y="184727"/>
                </a:cubicBezTo>
                <a:cubicBezTo>
                  <a:pt x="3321" y="136552"/>
                  <a:pt x="-12151" y="149561"/>
                  <a:pt x="15365" y="73891"/>
                </a:cubicBezTo>
                <a:cubicBezTo>
                  <a:pt x="19159" y="63459"/>
                  <a:pt x="34546" y="62524"/>
                  <a:pt x="43074" y="55418"/>
                </a:cubicBezTo>
                <a:cubicBezTo>
                  <a:pt x="53109" y="47056"/>
                  <a:pt x="60749" y="36071"/>
                  <a:pt x="70784" y="27709"/>
                </a:cubicBezTo>
                <a:cubicBezTo>
                  <a:pt x="94659" y="7814"/>
                  <a:pt x="98429" y="9257"/>
                  <a:pt x="126202" y="0"/>
                </a:cubicBezTo>
                <a:cubicBezTo>
                  <a:pt x="156990" y="3079"/>
                  <a:pt x="188416" y="2279"/>
                  <a:pt x="218565" y="9236"/>
                </a:cubicBezTo>
                <a:cubicBezTo>
                  <a:pt x="248886" y="16233"/>
                  <a:pt x="271839" y="66055"/>
                  <a:pt x="283220" y="83127"/>
                </a:cubicBezTo>
                <a:lnTo>
                  <a:pt x="320165" y="138545"/>
                </a:lnTo>
                <a:lnTo>
                  <a:pt x="329402" y="166254"/>
                </a:lnTo>
                <a:cubicBezTo>
                  <a:pt x="326323" y="178569"/>
                  <a:pt x="327207" y="192638"/>
                  <a:pt x="320165" y="203200"/>
                </a:cubicBezTo>
                <a:cubicBezTo>
                  <a:pt x="314007" y="212436"/>
                  <a:pt x="302600" y="217164"/>
                  <a:pt x="292456" y="221672"/>
                </a:cubicBezTo>
                <a:cubicBezTo>
                  <a:pt x="257492" y="237212"/>
                  <a:pt x="227634" y="242694"/>
                  <a:pt x="190856" y="249381"/>
                </a:cubicBezTo>
                <a:cubicBezTo>
                  <a:pt x="172431" y="252731"/>
                  <a:pt x="153911" y="255539"/>
                  <a:pt x="135438" y="258618"/>
                </a:cubicBezTo>
                <a:cubicBezTo>
                  <a:pt x="107729" y="255539"/>
                  <a:pt x="79910" y="253324"/>
                  <a:pt x="52311" y="249381"/>
                </a:cubicBezTo>
                <a:cubicBezTo>
                  <a:pt x="36770" y="247161"/>
                  <a:pt x="16179" y="252205"/>
                  <a:pt x="6129" y="240145"/>
                </a:cubicBezTo>
                <a:cubicBezTo>
                  <a:pt x="-3726" y="228319"/>
                  <a:pt x="23063" y="240145"/>
                  <a:pt x="24602" y="230909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62308" y="2484582"/>
            <a:ext cx="329402" cy="258618"/>
          </a:xfrm>
          <a:custGeom>
            <a:avLst/>
            <a:gdLst>
              <a:gd name="connsiteX0" fmla="*/ 24602 w 329402"/>
              <a:gd name="connsiteY0" fmla="*/ 230909 h 258618"/>
              <a:gd name="connsiteX1" fmla="*/ 15365 w 329402"/>
              <a:gd name="connsiteY1" fmla="*/ 184727 h 258618"/>
              <a:gd name="connsiteX2" fmla="*/ 15365 w 329402"/>
              <a:gd name="connsiteY2" fmla="*/ 73891 h 258618"/>
              <a:gd name="connsiteX3" fmla="*/ 43074 w 329402"/>
              <a:gd name="connsiteY3" fmla="*/ 55418 h 258618"/>
              <a:gd name="connsiteX4" fmla="*/ 70784 w 329402"/>
              <a:gd name="connsiteY4" fmla="*/ 27709 h 258618"/>
              <a:gd name="connsiteX5" fmla="*/ 126202 w 329402"/>
              <a:gd name="connsiteY5" fmla="*/ 0 h 258618"/>
              <a:gd name="connsiteX6" fmla="*/ 218565 w 329402"/>
              <a:gd name="connsiteY6" fmla="*/ 9236 h 258618"/>
              <a:gd name="connsiteX7" fmla="*/ 283220 w 329402"/>
              <a:gd name="connsiteY7" fmla="*/ 83127 h 258618"/>
              <a:gd name="connsiteX8" fmla="*/ 320165 w 329402"/>
              <a:gd name="connsiteY8" fmla="*/ 138545 h 258618"/>
              <a:gd name="connsiteX9" fmla="*/ 329402 w 329402"/>
              <a:gd name="connsiteY9" fmla="*/ 166254 h 258618"/>
              <a:gd name="connsiteX10" fmla="*/ 320165 w 329402"/>
              <a:gd name="connsiteY10" fmla="*/ 203200 h 258618"/>
              <a:gd name="connsiteX11" fmla="*/ 292456 w 329402"/>
              <a:gd name="connsiteY11" fmla="*/ 221672 h 258618"/>
              <a:gd name="connsiteX12" fmla="*/ 190856 w 329402"/>
              <a:gd name="connsiteY12" fmla="*/ 249381 h 258618"/>
              <a:gd name="connsiteX13" fmla="*/ 135438 w 329402"/>
              <a:gd name="connsiteY13" fmla="*/ 258618 h 258618"/>
              <a:gd name="connsiteX14" fmla="*/ 52311 w 329402"/>
              <a:gd name="connsiteY14" fmla="*/ 249381 h 258618"/>
              <a:gd name="connsiteX15" fmla="*/ 6129 w 329402"/>
              <a:gd name="connsiteY15" fmla="*/ 240145 h 258618"/>
              <a:gd name="connsiteX16" fmla="*/ 24602 w 329402"/>
              <a:gd name="connsiteY16" fmla="*/ 230909 h 25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402" h="258618">
                <a:moveTo>
                  <a:pt x="24602" y="230909"/>
                </a:moveTo>
                <a:cubicBezTo>
                  <a:pt x="26141" y="221673"/>
                  <a:pt x="19173" y="199957"/>
                  <a:pt x="15365" y="184727"/>
                </a:cubicBezTo>
                <a:cubicBezTo>
                  <a:pt x="3321" y="136552"/>
                  <a:pt x="-12151" y="149561"/>
                  <a:pt x="15365" y="73891"/>
                </a:cubicBezTo>
                <a:cubicBezTo>
                  <a:pt x="19159" y="63459"/>
                  <a:pt x="34546" y="62524"/>
                  <a:pt x="43074" y="55418"/>
                </a:cubicBezTo>
                <a:cubicBezTo>
                  <a:pt x="53109" y="47056"/>
                  <a:pt x="60749" y="36071"/>
                  <a:pt x="70784" y="27709"/>
                </a:cubicBezTo>
                <a:cubicBezTo>
                  <a:pt x="94659" y="7814"/>
                  <a:pt x="98429" y="9257"/>
                  <a:pt x="126202" y="0"/>
                </a:cubicBezTo>
                <a:cubicBezTo>
                  <a:pt x="156990" y="3079"/>
                  <a:pt x="188416" y="2279"/>
                  <a:pt x="218565" y="9236"/>
                </a:cubicBezTo>
                <a:cubicBezTo>
                  <a:pt x="248886" y="16233"/>
                  <a:pt x="271839" y="66055"/>
                  <a:pt x="283220" y="83127"/>
                </a:cubicBezTo>
                <a:lnTo>
                  <a:pt x="320165" y="138545"/>
                </a:lnTo>
                <a:lnTo>
                  <a:pt x="329402" y="166254"/>
                </a:lnTo>
                <a:cubicBezTo>
                  <a:pt x="326323" y="178569"/>
                  <a:pt x="327207" y="192638"/>
                  <a:pt x="320165" y="203200"/>
                </a:cubicBezTo>
                <a:cubicBezTo>
                  <a:pt x="314007" y="212436"/>
                  <a:pt x="302600" y="217164"/>
                  <a:pt x="292456" y="221672"/>
                </a:cubicBezTo>
                <a:cubicBezTo>
                  <a:pt x="257492" y="237212"/>
                  <a:pt x="227634" y="242694"/>
                  <a:pt x="190856" y="249381"/>
                </a:cubicBezTo>
                <a:cubicBezTo>
                  <a:pt x="172431" y="252731"/>
                  <a:pt x="153911" y="255539"/>
                  <a:pt x="135438" y="258618"/>
                </a:cubicBezTo>
                <a:cubicBezTo>
                  <a:pt x="107729" y="255539"/>
                  <a:pt x="79910" y="253324"/>
                  <a:pt x="52311" y="249381"/>
                </a:cubicBezTo>
                <a:cubicBezTo>
                  <a:pt x="36770" y="247161"/>
                  <a:pt x="16179" y="252205"/>
                  <a:pt x="6129" y="240145"/>
                </a:cubicBezTo>
                <a:cubicBezTo>
                  <a:pt x="-3726" y="228319"/>
                  <a:pt x="23063" y="240145"/>
                  <a:pt x="24602" y="230909"/>
                </a:cubicBezTo>
                <a:close/>
              </a:path>
            </a:pathLst>
          </a:cu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00400" y="2514600"/>
            <a:ext cx="228600" cy="1293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14700" y="3429000"/>
            <a:ext cx="298272" cy="228600"/>
          </a:xfrm>
          <a:prstGeom prst="ellipse">
            <a:avLst/>
          </a:pr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79291" y="3612573"/>
            <a:ext cx="298272" cy="228600"/>
          </a:xfrm>
          <a:prstGeom prst="ellipse">
            <a:avLst/>
          </a:pr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28737" y="3310082"/>
            <a:ext cx="298272" cy="228600"/>
          </a:xfrm>
          <a:prstGeom prst="ellipse">
            <a:avLst/>
          </a:prstGeom>
          <a:solidFill>
            <a:srgbClr val="917C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1488</Words>
  <Application>Microsoft Macintosh PowerPoint</Application>
  <PresentationFormat>画面に合わせる (4:3)</PresentationFormat>
  <Paragraphs>142</Paragraphs>
  <Slides>41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Office Theme</vt:lpstr>
      <vt:lpstr>Scat Dichotomy Key: Michigan</vt:lpstr>
      <vt:lpstr>Q &amp; A</vt:lpstr>
      <vt:lpstr>1. General Shape of Scat</vt:lpstr>
      <vt:lpstr>2. Nitrogenous (white) tip or color</vt:lpstr>
      <vt:lpstr>3. Size of Nitrogenous scat</vt:lpstr>
      <vt:lpstr>4. Location of scat </vt:lpstr>
      <vt:lpstr>5. General size of the scat</vt:lpstr>
      <vt:lpstr>6. Specific shape of scat</vt:lpstr>
      <vt:lpstr>7. Pellet-form, Nipple presence</vt:lpstr>
      <vt:lpstr>8. What is the length of the Scat?</vt:lpstr>
      <vt:lpstr>9. Specific shape of pellet scat</vt:lpstr>
      <vt:lpstr>10. Description of tubular scat &lt;1” long</vt:lpstr>
      <vt:lpstr>11. Description of tubular scat &gt;1” long</vt:lpstr>
      <vt:lpstr>12. Composition of rounded tubular scat &lt;1” long</vt:lpstr>
      <vt:lpstr>13. Composition of non-rounded tubular scat &lt;1” long</vt:lpstr>
      <vt:lpstr>14. End shape of tubular scat &gt;1” long</vt:lpstr>
      <vt:lpstr>15. Composition of scat &gt;1” long</vt:lpstr>
      <vt:lpstr>A: Mouse</vt:lpstr>
      <vt:lpstr>B: Songbird</vt:lpstr>
      <vt:lpstr>PowerPoint プレゼンテーション</vt:lpstr>
      <vt:lpstr>B: Songbird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 End!</vt:lpstr>
      <vt:lpstr>Sites Used: </vt:lpstr>
    </vt:vector>
  </TitlesOfParts>
  <Company>State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Scat Dichotomous Key</dc:title>
  <dc:creator>Straughen, Rachel (DNR-AmeriCorps)</dc:creator>
  <cp:lastModifiedBy>角田 尚子</cp:lastModifiedBy>
  <cp:revision>45</cp:revision>
  <dcterms:created xsi:type="dcterms:W3CDTF">2018-01-12T20:28:59Z</dcterms:created>
  <dcterms:modified xsi:type="dcterms:W3CDTF">2018-04-05T08:31:18Z</dcterms:modified>
</cp:coreProperties>
</file>